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257" r:id="rId3"/>
    <p:sldId id="274" r:id="rId4"/>
    <p:sldId id="278" r:id="rId5"/>
    <p:sldId id="281" r:id="rId6"/>
    <p:sldId id="280" r:id="rId7"/>
    <p:sldId id="279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0" r:id="rId16"/>
    <p:sldId id="289" r:id="rId17"/>
    <p:sldId id="294" r:id="rId18"/>
    <p:sldId id="293" r:id="rId19"/>
    <p:sldId id="292" r:id="rId20"/>
    <p:sldId id="291" r:id="rId21"/>
    <p:sldId id="295" r:id="rId22"/>
    <p:sldId id="296" r:id="rId23"/>
    <p:sldId id="297" r:id="rId24"/>
    <p:sldId id="299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</p:sldIdLst>
  <p:sldSz cx="12192000" cy="6858000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2F2D2-C494-485C-8149-761E77CADE48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6E8D3-CAA3-48D4-A3B2-7BB087A1BE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544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111676-97B5-4326-98A6-5D0F25731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7E5E843-AC0A-4164-A782-71DCBCE3A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28E059-5640-46BD-9FB8-6031D3BA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EB8FE5-F82C-432F-99F8-ED99A9BC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8217E0-CD0F-4C95-8903-AEDAD524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385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58E729-FD5F-4E31-8D98-BF78DF84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BD15DC0-A078-497E-B379-DF3563EEE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7C2649-2B41-438A-84CE-810A8C6B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BDD457-5199-4744-B114-4B94EE255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83103A-533B-4F37-B1DF-0AFB0276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814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190313D-14D0-4A1D-9579-1EE9F4E3D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B7A9408-2829-454F-BCC0-329E30080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224B98-C4FE-4B6F-AD60-4BB924ED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F027F9-8D70-4C99-849B-6CB0C0C8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DF1038-E5A5-4697-9333-157D944E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94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600C1D-9B88-44DF-B188-E85C6E9FF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D549BD-63B8-48DF-B45E-5BE064E0E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C29397-60F7-441C-8994-EFDD33E6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DBE490-B9C1-4FAB-94AB-ABCC07DC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FC1328-C423-448E-B9D0-C43D0F9A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388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8F1409-7D0D-492F-8391-46311400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29DF619-6CD1-4CFD-93BD-FC1EB3D65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F8236C-71C8-4F18-9C0F-EFEB0960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C7A078-665E-4661-BC97-0182EECBB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029203-DDA1-4820-B4EC-B2F8B085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596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269584-1D57-42A4-B965-7CAC58696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51DAA7-2C48-4A81-B936-4E3F72D76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54517F1-1F7F-4639-B801-8A9DFD0A2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2B7A62E-CADD-48C6-A996-F9E0E77C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43680E7-2BE9-4F00-A96D-C3022286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E759B6-61C3-4983-A267-C4E43250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98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313552-285D-4044-990C-0567B9F8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587CADD-271A-439D-B747-05E5686B4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824901-DED6-4EDD-A31F-DF49CC60B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2E5D4A8-9B4B-4F67-A47C-CB7938740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2BD7755-FF4D-44F4-9901-3DC58E3D0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1333A22-B4DE-49D1-9114-580711EB9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D11C98A-3417-4FB1-A862-4A656B801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865A644-F442-42D5-9C6D-ECA8A8978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59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147E7E-820B-441C-B0FA-98C34912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5206B08-9ADB-4F0E-9F5A-C1AB80AC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7E5E7C4-075A-449A-8282-00042AC5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804E0E7-579B-4982-A925-246631CA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46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D6A50AA-B9BB-4066-A82F-9A1E763F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2080117-3CA7-43C9-81A8-AB59CD0D6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FD0BF4-52CB-45FF-BE73-381240CC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09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F75843-868A-4245-932F-C0603D0F5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CE0388-6001-4EC3-BFC5-80EBBBE45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171EA9D-8361-4E38-9A13-098A51C0E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8A519C0-5158-43A2-817A-86BB8AD6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80C276F-6F16-44A8-854F-FD4E2161B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B8968D2-8625-4010-AA2B-C1274350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254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E6D06E-0640-4F22-B69F-891B10A4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CC8C26F-C888-4F79-925E-B890BB7A3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C16D13-6E52-4C8B-B58F-B9258C6EE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743C196-4BF7-46CB-8679-475A9305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CEC575E-62DB-40EC-9A98-0E8D66F2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E8D4719-C46D-4478-8F60-7C4DF157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15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F6E136F-6FCD-49C4-8561-83438DC5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BC9D38-A277-461C-B9C2-8EB9BE52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3E1394-ECBE-41B9-9EB5-2F555ACAF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D96B5-74D8-490D-A91F-2B56A84D1F42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E093A1-40F1-4734-85AC-8DE0FAD13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ACB029-9DDB-4B87-8B76-777D7D248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517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59EF0B-0079-44BA-8737-CEA10CBC79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tekst, rysunek&#10;&#10;Opis wygenerowany automatycznie">
            <a:extLst>
              <a:ext uri="{FF2B5EF4-FFF2-40B4-BE49-F238E27FC236}">
                <a16:creationId xmlns:a16="http://schemas.microsoft.com/office/drawing/2014/main" id="{2BC6943A-A3F5-4D04-A811-58261282A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7DEB5BAF-39B6-41A5-8A8D-0D840F8D8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611590"/>
            <a:ext cx="5943600" cy="1655762"/>
          </a:xfrm>
        </p:spPr>
        <p:txBody>
          <a:bodyPr>
            <a:normAutofit/>
          </a:bodyPr>
          <a:lstStyle/>
          <a:p>
            <a:r>
              <a:rPr lang="pl-PL" sz="4200" b="1" dirty="0"/>
              <a:t>Szkodniki magazynowe </a:t>
            </a:r>
            <a:br>
              <a:rPr lang="pl-PL" sz="4200" b="1" dirty="0"/>
            </a:br>
            <a:r>
              <a:rPr lang="pl-PL" sz="4200" b="1" dirty="0"/>
              <a:t>w materiale siewnym</a:t>
            </a: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17D67754-40F9-4C2B-995C-05A261F62AAE}"/>
              </a:ext>
            </a:extLst>
          </p:cNvPr>
          <p:cNvSpPr txBox="1">
            <a:spLocks/>
          </p:cNvSpPr>
          <p:nvPr/>
        </p:nvSpPr>
        <p:spPr>
          <a:xfrm>
            <a:off x="5410200" y="3171309"/>
            <a:ext cx="59436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4200" dirty="0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C4A619E2-5C92-49EF-B813-4017BC43AD11}"/>
              </a:ext>
            </a:extLst>
          </p:cNvPr>
          <p:cNvSpPr txBox="1">
            <a:spLocks/>
          </p:cNvSpPr>
          <p:nvPr/>
        </p:nvSpPr>
        <p:spPr>
          <a:xfrm>
            <a:off x="5280991" y="3804445"/>
            <a:ext cx="643393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200" dirty="0"/>
              <a:t>dr hab. Teresa </a:t>
            </a:r>
            <a:r>
              <a:rPr lang="pl-PL" sz="2200" dirty="0" err="1"/>
              <a:t>Wyłupek</a:t>
            </a:r>
            <a:r>
              <a:rPr lang="pl-PL" sz="2200" dirty="0"/>
              <a:t>, mgr inż. Małgorzata </a:t>
            </a:r>
            <a:r>
              <a:rPr lang="pl-PL" sz="2200" dirty="0" err="1"/>
              <a:t>Widelska</a:t>
            </a:r>
            <a:endParaRPr lang="pl-PL" sz="2200" dirty="0"/>
          </a:p>
          <a:p>
            <a:pPr algn="l"/>
            <a:r>
              <a:rPr lang="pl-PL" sz="2200" dirty="0"/>
              <a:t>Wojewódzki Inspektorat Ochrony Roślin </a:t>
            </a:r>
            <a:br>
              <a:rPr lang="pl-PL" sz="2200" dirty="0"/>
            </a:br>
            <a:r>
              <a:rPr lang="pl-PL" sz="2200" dirty="0"/>
              <a:t>i Nasiennictwa w Lublinie</a:t>
            </a:r>
          </a:p>
        </p:txBody>
      </p:sp>
    </p:spTree>
    <p:extLst>
      <p:ext uri="{BB962C8B-B14F-4D97-AF65-F5344CB8AC3E}">
        <p14:creationId xmlns:p14="http://schemas.microsoft.com/office/powerpoint/2010/main" val="1252754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39" y="801069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NAJPOPULARNIEJSZE SZKODNIKI MAGAZYNOWE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659297" y="2717358"/>
            <a:ext cx="58002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400" b="1" dirty="0"/>
              <a:t>Wołek zbożowy </a:t>
            </a:r>
            <a:r>
              <a:rPr lang="pl-PL" sz="2400" dirty="0"/>
              <a:t>(</a:t>
            </a:r>
            <a:r>
              <a:rPr lang="pl-PL" sz="2400" i="1" dirty="0" err="1"/>
              <a:t>Sitophilus</a:t>
            </a:r>
            <a:r>
              <a:rPr lang="pl-PL" sz="2400" i="1" dirty="0"/>
              <a:t> </a:t>
            </a:r>
            <a:r>
              <a:rPr lang="pl-PL" sz="2400" i="1" dirty="0" err="1"/>
              <a:t>granarius</a:t>
            </a:r>
            <a:r>
              <a:rPr lang="pl-PL" sz="2400" i="1" dirty="0"/>
              <a:t> </a:t>
            </a:r>
            <a:r>
              <a:rPr lang="pl-PL" sz="2400" dirty="0"/>
              <a:t>L.)  </a:t>
            </a:r>
          </a:p>
          <a:p>
            <a:pPr>
              <a:buNone/>
            </a:pPr>
            <a:r>
              <a:rPr lang="pl-PL" sz="2400" dirty="0"/>
              <a:t>to chrząszcz</a:t>
            </a:r>
            <a:r>
              <a:rPr lang="pl-PL" sz="2400" b="1" dirty="0"/>
              <a:t> </a:t>
            </a:r>
            <a:r>
              <a:rPr lang="pl-PL" sz="2400" dirty="0"/>
              <a:t>o długości 2-5 mm, wysmukły, prawie czarny, z głową wydłużoną w kształcie ryjka, z mocnym gryzącym aparatem gębowym. Na twardych pokrywach widoczne są drobne zagłębienia układające się w podłużne rowki.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EF4DB8D-9CCC-478C-B03E-2DC57A212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6935" y="2584175"/>
            <a:ext cx="4981422" cy="300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4515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39" y="801069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NAJPOPULARNIEJSZE SZKODNIKI MAGAZYNOWE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659297" y="2717358"/>
            <a:ext cx="58002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Larwa wołka zbożowego jest beznoga, biała, miękka, długości 2-3 mm. Powoduje największe straty w przechowywanych zbożach. Jego rozwój przebiega wewnątrz ziarniaka. Larwa rozwijająca się w ziarniaku wygryza całe jego wnętrze, pozostawiając łupinę nasienną.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3E9B9D0-2FDE-4013-9946-7959A5B7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9068" y="2761598"/>
            <a:ext cx="436613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4180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39" y="801069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NAJPOPULARNIEJSZE SZKODNIKI MAGAZYNOWE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607944" y="2138501"/>
            <a:ext cx="65776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Zasiedlane materiały: całe i uszkodzone ziarna różnych gatunków zbóż: pszenica, jęczmień, żyto, owies, pszenżyto, kukurydza, ryż, gryka, sorgo. Żerować może też na produktach wytworzonych ze zbóż – mąki, kasze, otręby i wiele innych. Wołek zbożowy rzadziej zasiedla inne materiały roślinne: nasiona roślin oleistych i </a:t>
            </a:r>
            <a:r>
              <a:rPr lang="pl-PL" sz="2400" dirty="0" err="1"/>
              <a:t>bobowatych</a:t>
            </a:r>
            <a:r>
              <a:rPr lang="pl-PL" sz="2400" dirty="0"/>
              <a:t>, żołędzie </a:t>
            </a:r>
            <a:br>
              <a:rPr lang="pl-PL" sz="2400" dirty="0"/>
            </a:br>
            <a:r>
              <a:rPr lang="pl-PL" sz="2400" dirty="0"/>
              <a:t>i kasztany. Uszkodzone ziarno charakteryzuje się występowaniem dużych dziur, z których wyłaniają się dorosłe osobniki.  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41B7014-88F7-48DC-AA37-75705E958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1941" y="2471574"/>
            <a:ext cx="3851920" cy="248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8D120051-D51D-4B65-A703-3B9C3925F2EF}"/>
              </a:ext>
            </a:extLst>
          </p:cNvPr>
          <p:cNvSpPr/>
          <p:nvPr/>
        </p:nvSpPr>
        <p:spPr>
          <a:xfrm>
            <a:off x="7861406" y="5200159"/>
            <a:ext cx="2877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Poczwarka wołka zbożowego</a:t>
            </a:r>
          </a:p>
        </p:txBody>
      </p:sp>
    </p:spTree>
    <p:extLst>
      <p:ext uri="{BB962C8B-B14F-4D97-AF65-F5344CB8AC3E}">
        <p14:creationId xmlns:p14="http://schemas.microsoft.com/office/powerpoint/2010/main" val="3520682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39" y="801069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NAJPOPULARNIEJSZE SZKODNIKI MAGAZYNOWE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607944" y="2390292"/>
            <a:ext cx="61374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l-PL" sz="2400" b="1" dirty="0"/>
              <a:t>Wołek ryżowy (</a:t>
            </a:r>
            <a:r>
              <a:rPr lang="pl-PL" sz="2400" i="1" dirty="0" err="1"/>
              <a:t>Sitophilus</a:t>
            </a:r>
            <a:r>
              <a:rPr lang="pl-PL" sz="2400" i="1" dirty="0"/>
              <a:t> </a:t>
            </a:r>
            <a:r>
              <a:rPr lang="pl-PL" sz="2400" i="1" dirty="0" err="1"/>
              <a:t>oryzae</a:t>
            </a:r>
            <a:r>
              <a:rPr lang="pl-PL" sz="2400" i="1" dirty="0"/>
              <a:t> </a:t>
            </a:r>
            <a:r>
              <a:rPr lang="pl-PL" sz="2400" dirty="0"/>
              <a:t>L.)</a:t>
            </a:r>
          </a:p>
          <a:p>
            <a:pPr algn="just">
              <a:buNone/>
            </a:pPr>
            <a:r>
              <a:rPr lang="pl-PL" sz="2400" dirty="0"/>
              <a:t>Chrząszcze osiągają długość od 2,5 mm do 4 mm. Ciało ich jest   zabarwione na brązowo lub czerwonawo brązowo, pokryte rzadko rozmieszczonymi, krótkimi szczecinkami. Na pokrywach skrzydłowych znajdują się cztery jaśniejsze plamy. Głowa, podobnie jak </a:t>
            </a:r>
            <a:br>
              <a:rPr lang="pl-PL" sz="2400" dirty="0"/>
            </a:br>
            <a:r>
              <a:rPr lang="pl-PL" sz="2400" dirty="0"/>
              <a:t>w przypadku wołka zbożowego, wyciągnięta jest w długi ryjek.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65299B1-744F-47FB-965C-888C0FD38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4772" y="2640091"/>
            <a:ext cx="4361557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1312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39" y="801069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NAJPOPULARNIEJSZE SZKODNIKI MAGAZYNOWE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607944" y="2390292"/>
            <a:ext cx="65776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Zasiedlane materiały: całe i uszkodzone ziarna różnych gatunków zbóż – pszenica, jęczmień, owies, żyto, pszenżyto, kukurydza, ryż, gryka i sorgo. żerować i rozwijać może się też na produktach wytworzonych ze zbóż – mąki, kasze, otręby i wiele innych. Wołek ryżowy rzadziej zasiedla inne materiały roślinne – nasiona roślin oleistych </a:t>
            </a:r>
            <a:br>
              <a:rPr lang="pl-PL" sz="2400" dirty="0"/>
            </a:br>
            <a:r>
              <a:rPr lang="pl-PL" sz="2400" dirty="0"/>
              <a:t>i </a:t>
            </a:r>
            <a:r>
              <a:rPr lang="pl-PL" sz="2400" dirty="0" err="1"/>
              <a:t>bobowatych</a:t>
            </a:r>
            <a:r>
              <a:rPr lang="pl-PL" sz="2400" dirty="0"/>
              <a:t> oraz produkty ich przerobu, żołędzie, kasztany oraz nasiona tamaryndowca.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3B82716-7E34-4455-9A8C-88CDEB724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8512" y="2322277"/>
            <a:ext cx="4680520" cy="283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5673E2FF-05FC-4C4F-804D-C9459D3F6208}"/>
              </a:ext>
            </a:extLst>
          </p:cNvPr>
          <p:cNvSpPr/>
          <p:nvPr/>
        </p:nvSpPr>
        <p:spPr>
          <a:xfrm>
            <a:off x="7753733" y="52463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larwa wołka ryżowego w ziarnie pszenicy</a:t>
            </a:r>
          </a:p>
        </p:txBody>
      </p:sp>
    </p:spTree>
    <p:extLst>
      <p:ext uri="{BB962C8B-B14F-4D97-AF65-F5344CB8AC3E}">
        <p14:creationId xmlns:p14="http://schemas.microsoft.com/office/powerpoint/2010/main" val="2140976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44" y="801069"/>
            <a:ext cx="10908195" cy="1325563"/>
          </a:xfrm>
        </p:spPr>
        <p:txBody>
          <a:bodyPr/>
          <a:lstStyle/>
          <a:p>
            <a:pPr algn="ctr"/>
            <a:r>
              <a:rPr lang="pl-PL" b="1" dirty="0"/>
              <a:t>NAJPOPULARNIEJSZE SZKODNIKI MAGAZYNOWE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607944" y="2390292"/>
            <a:ext cx="657760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l-PL" sz="2400" b="1" dirty="0"/>
              <a:t>Wołek kukurydzowy (</a:t>
            </a:r>
            <a:r>
              <a:rPr lang="pl-PL" sz="2400" dirty="0" err="1"/>
              <a:t>Sitophilus</a:t>
            </a:r>
            <a:r>
              <a:rPr lang="pl-PL" sz="2400" dirty="0"/>
              <a:t> </a:t>
            </a:r>
            <a:r>
              <a:rPr lang="pl-PL" sz="2400" dirty="0" err="1"/>
              <a:t>zeamais</a:t>
            </a:r>
            <a:r>
              <a:rPr lang="pl-PL" sz="2400" dirty="0"/>
              <a:t> </a:t>
            </a:r>
            <a:r>
              <a:rPr lang="pl-PL" sz="2400" dirty="0" err="1"/>
              <a:t>Motsch</a:t>
            </a:r>
            <a:r>
              <a:rPr lang="pl-PL" sz="2400" dirty="0"/>
              <a:t>). </a:t>
            </a:r>
          </a:p>
          <a:p>
            <a:pPr algn="just">
              <a:buNone/>
            </a:pPr>
            <a:r>
              <a:rPr lang="pl-PL" sz="2400" dirty="0"/>
              <a:t>Długość ciała chrząszczy wynosi od 3,5 mm do 5 mm. Owad ubarwiony jest podobnie jak wołek ryżowy: przeważająca barwa ciała to kolor brązowy, a na pokrywach znajdują się po dwie, zmiennej wielkości i kształtu, jaśniejsze, pomarańczowe plamy o rozmytych konturach, jednak zwykle są one wyraźniej zaznaczone niż u wołka ryżowego. Na końcu ryjka znajdują się narządy </a:t>
            </a:r>
            <a:r>
              <a:rPr lang="pl-PL" sz="2800" dirty="0"/>
              <a:t>gębowe.</a:t>
            </a:r>
          </a:p>
          <a:p>
            <a:pPr algn="just">
              <a:buNone/>
            </a:pPr>
            <a:r>
              <a:rPr lang="pl-PL" sz="2400" dirty="0"/>
              <a:t>	</a:t>
            </a:r>
          </a:p>
        </p:txBody>
      </p:sp>
      <p:pic>
        <p:nvPicPr>
          <p:cNvPr id="6" name="Symbol zastępczy zawartości 6" descr="Wołek kukurydzowy.jpg">
            <a:extLst>
              <a:ext uri="{FF2B5EF4-FFF2-40B4-BE49-F238E27FC236}">
                <a16:creationId xmlns:a16="http://schemas.microsoft.com/office/drawing/2014/main" id="{DE80E6B2-0EE6-4704-99A4-E1C8970266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3358" y="2770667"/>
            <a:ext cx="4018544" cy="260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79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44" y="801069"/>
            <a:ext cx="10908195" cy="1325563"/>
          </a:xfrm>
        </p:spPr>
        <p:txBody>
          <a:bodyPr/>
          <a:lstStyle/>
          <a:p>
            <a:pPr algn="ctr"/>
            <a:r>
              <a:rPr lang="pl-PL" b="1" dirty="0"/>
              <a:t>NAJPOPULARNIEJSZE SZKODNIKI MAGAZYNOWE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607944" y="2496308"/>
            <a:ext cx="11053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Zasiedlane materiały: ziarna różnych gatunków zbóż – pszenica, jęczmień, owies, żyto, pszenżyto, kukurydza, ryż, gryka, sorgo, oraz produkty z nich wytworzone – mąki, kasze, otręby i wiele innych. Wołek kukurydzowy niszczyć może też inne materiały pochodzenia roślinnego: nasiona roślin oleistych i </a:t>
            </a:r>
            <a:r>
              <a:rPr lang="pl-PL" sz="2400" dirty="0" err="1"/>
              <a:t>bobowatych</a:t>
            </a:r>
            <a:r>
              <a:rPr lang="pl-PL" sz="2400" dirty="0"/>
              <a:t> oraz produkty ich przerobu, żołędzie, kasztany, orzeszki ziemne, orzechy nerkowca, suszone owoce, zioła, wełnę i przyprawy</a:t>
            </a:r>
          </a:p>
        </p:txBody>
      </p:sp>
    </p:spTree>
    <p:extLst>
      <p:ext uri="{BB962C8B-B14F-4D97-AF65-F5344CB8AC3E}">
        <p14:creationId xmlns:p14="http://schemas.microsoft.com/office/powerpoint/2010/main" val="1248701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8" y="801069"/>
            <a:ext cx="10800521" cy="1325563"/>
          </a:xfrm>
        </p:spPr>
        <p:txBody>
          <a:bodyPr/>
          <a:lstStyle/>
          <a:p>
            <a:pPr algn="ctr"/>
            <a:r>
              <a:rPr lang="pl-PL" b="1" dirty="0"/>
              <a:t>NAJPOPULARNIEJSZE SZKODNIKI MAGAZYNOWE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607944" y="1952972"/>
            <a:ext cx="112925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400" b="1" dirty="0"/>
              <a:t>Kapturnik zbożowiec </a:t>
            </a:r>
            <a:r>
              <a:rPr lang="pl-PL" sz="2400" dirty="0"/>
              <a:t>(</a:t>
            </a:r>
            <a:r>
              <a:rPr lang="pl-PL" sz="2400" i="1" dirty="0" err="1"/>
              <a:t>Rhyzopertha</a:t>
            </a:r>
            <a:r>
              <a:rPr lang="pl-PL" sz="2400" i="1" dirty="0"/>
              <a:t> </a:t>
            </a:r>
            <a:r>
              <a:rPr lang="pl-PL" sz="2400" i="1" dirty="0" err="1"/>
              <a:t>dominica</a:t>
            </a:r>
            <a:r>
              <a:rPr lang="pl-PL" sz="2400" i="1" dirty="0"/>
              <a:t> </a:t>
            </a:r>
            <a:r>
              <a:rPr lang="pl-PL" sz="2400" dirty="0"/>
              <a:t>F.) - chrząszcze o brązowej lub czerwonawej barwie ciała osiągają od 2,5 mm do 3 mm długości. Ciało ich jest wydłużone i cylindryczne. Głowa jest skierowana w dół i przy obserwowaniu chrząszcza od góry nie jest widoczna. Czułki stosunkowo krótkie i proste, 10-członowe. Ich ostatnie trzy człony są znacznie większe od pozostałych i tworzą wyraźną buławkę. Kapturnik zbożowiec jest szkodnikiem pierwotnym, atakującym nieuszkodzone ziarno, które następnie pada ofiarą szkodników wtórnych.</a:t>
            </a:r>
          </a:p>
        </p:txBody>
      </p:sp>
      <p:pic>
        <p:nvPicPr>
          <p:cNvPr id="6" name="Symbol zastępczy zawartości 3" descr="Kapturnik-zbożowiec.jpg">
            <a:extLst>
              <a:ext uri="{FF2B5EF4-FFF2-40B4-BE49-F238E27FC236}">
                <a16:creationId xmlns:a16="http://schemas.microsoft.com/office/drawing/2014/main" id="{D3ADA868-706F-47E0-A089-26334E43F8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9138" y="4352237"/>
            <a:ext cx="36576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95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734809"/>
            <a:ext cx="11065565" cy="1325563"/>
          </a:xfrm>
        </p:spPr>
        <p:txBody>
          <a:bodyPr/>
          <a:lstStyle/>
          <a:p>
            <a:pPr algn="ctr"/>
            <a:r>
              <a:rPr lang="pl-PL" b="1" dirty="0"/>
              <a:t>NAJPOPULARNIEJSZE SZKODNIKI MAGAZYNOWE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344557" y="2005984"/>
            <a:ext cx="114763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/>
              <a:t>Zarówno osobniki dorosłe, jak i larwy  żywią się ziarnem, wytwarzając pył mączny; mogą pozostawić po sobie ogromne spustoszenia. Zasiedlane materiały: całe, połamane i rozdrobnione ziarna zbóż i nasiona innych roślin – pszenica, jęczmień, żyto, pszenżyto, kukurydza, owies, proso, ryż oraz sorgo. Szkodnik niszczyć może również nasiona grochu, różnych gatunków fasoli oraz suszone warzywa, owoce i zioła. Rzadziej zasiedla produkty pochodzenia zwierzęcego: mleko w proszku, suszone wędliny. Kapturnik zbożowy oprócz produktów spożywczych może niszczyć opakowania wykonane z drewna oraz bambus.</a:t>
            </a:r>
          </a:p>
          <a:p>
            <a:pPr>
              <a:buNone/>
            </a:pPr>
            <a:r>
              <a:rPr lang="pl-PL" sz="2200" dirty="0"/>
              <a:t>.</a:t>
            </a:r>
          </a:p>
        </p:txBody>
      </p:sp>
      <p:pic>
        <p:nvPicPr>
          <p:cNvPr id="6" name="Symbol zastępczy zawartości 3" descr="Kapturnik-zbożowiec uszkodzenia.PNG">
            <a:extLst>
              <a:ext uri="{FF2B5EF4-FFF2-40B4-BE49-F238E27FC236}">
                <a16:creationId xmlns:a16="http://schemas.microsoft.com/office/drawing/2014/main" id="{C587C957-7B58-4723-A01D-9BB81F5C89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7913" y="4155843"/>
            <a:ext cx="3456384" cy="2535870"/>
          </a:xfrm>
          <a:prstGeom prst="rect">
            <a:avLst/>
          </a:prstGeom>
        </p:spPr>
      </p:pic>
      <p:pic>
        <p:nvPicPr>
          <p:cNvPr id="7" name="Symbol zastępczy zawartości 3" descr="kapturnik zbozowiec uszkodzenia 2.PNG">
            <a:extLst>
              <a:ext uri="{FF2B5EF4-FFF2-40B4-BE49-F238E27FC236}">
                <a16:creationId xmlns:a16="http://schemas.microsoft.com/office/drawing/2014/main" id="{D89CE3E5-CDCF-415C-BDB8-33AC9C6FF1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1784" y="4302688"/>
            <a:ext cx="3024336" cy="22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09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70" y="801069"/>
            <a:ext cx="11092069" cy="1325563"/>
          </a:xfrm>
        </p:spPr>
        <p:txBody>
          <a:bodyPr/>
          <a:lstStyle/>
          <a:p>
            <a:pPr algn="ctr"/>
            <a:r>
              <a:rPr lang="pl-PL" b="1" dirty="0"/>
              <a:t>NAJPOPULARNIEJSZE SZKODNIKI MAGAZYNOWE 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0E1C07E1-7FCC-4A13-842F-48D12F4E3F90}"/>
              </a:ext>
            </a:extLst>
          </p:cNvPr>
          <p:cNvSpPr txBox="1">
            <a:spLocks/>
          </p:cNvSpPr>
          <p:nvPr/>
        </p:nvSpPr>
        <p:spPr>
          <a:xfrm>
            <a:off x="424070" y="2058958"/>
            <a:ext cx="10737573" cy="299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dirty="0"/>
              <a:t>	</a:t>
            </a:r>
            <a:r>
              <a:rPr lang="pl-PL" sz="1800" b="1" dirty="0" err="1"/>
              <a:t>Spichrzel</a:t>
            </a:r>
            <a:r>
              <a:rPr lang="pl-PL" sz="1800" b="1" dirty="0"/>
              <a:t> </a:t>
            </a:r>
            <a:r>
              <a:rPr lang="pl-PL" sz="1800" b="1" dirty="0" err="1"/>
              <a:t>surynamski</a:t>
            </a:r>
            <a:r>
              <a:rPr lang="pl-PL" sz="1800" b="1" dirty="0"/>
              <a:t> </a:t>
            </a:r>
            <a:r>
              <a:rPr lang="pl-PL" sz="1800" dirty="0"/>
              <a:t>(</a:t>
            </a:r>
            <a:r>
              <a:rPr lang="pl-PL" sz="1800" i="1" dirty="0" err="1"/>
              <a:t>Oryzaephilus</a:t>
            </a:r>
            <a:r>
              <a:rPr lang="pl-PL" sz="1800" i="1" dirty="0"/>
              <a:t> </a:t>
            </a:r>
            <a:r>
              <a:rPr lang="pl-PL" sz="1800" i="1" dirty="0" err="1"/>
              <a:t>surinamensis</a:t>
            </a:r>
            <a:r>
              <a:rPr lang="pl-PL" sz="1800" i="1" dirty="0"/>
              <a:t> </a:t>
            </a:r>
            <a:r>
              <a:rPr lang="pl-PL" sz="1800" dirty="0"/>
              <a:t>L.) </a:t>
            </a:r>
            <a:endParaRPr lang="pl-PL" sz="1800" b="1" dirty="0"/>
          </a:p>
          <a:p>
            <a:pPr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1800" dirty="0"/>
              <a:t>	Ciało dorosłych chrząszczy ma od 2,5 do 3,5 milimetrów długości. Jego ciało jest spłaszczone i pokryte drobnymi włoskami. Na przedpleczu Spichlerza </a:t>
            </a:r>
            <a:r>
              <a:rPr lang="pl-PL" sz="1800" dirty="0" err="1"/>
              <a:t>surynamskiego</a:t>
            </a:r>
            <a:r>
              <a:rPr lang="pl-PL" sz="1800" dirty="0"/>
              <a:t> znajdują się dwa wgłębienia z sześcioma ząbkami po każdej stronie. Pokrywy są drobne punktowane. Punkty na pokrywach</a:t>
            </a:r>
            <a:r>
              <a:rPr lang="pl-PL" sz="1800" b="1" dirty="0"/>
              <a:t> </a:t>
            </a:r>
            <a:r>
              <a:rPr lang="pl-PL" sz="1800" dirty="0"/>
              <a:t>Spichlerza </a:t>
            </a:r>
            <a:r>
              <a:rPr lang="pl-PL" sz="1800" dirty="0" err="1"/>
              <a:t>surynamskiego</a:t>
            </a:r>
            <a:r>
              <a:rPr lang="pl-PL" sz="1800" dirty="0"/>
              <a:t> układają się w dziewięć rzędów. Skrzydła są dobrze rozwinięte. Mimo to </a:t>
            </a:r>
            <a:r>
              <a:rPr lang="pl-PL" sz="1800" dirty="0" err="1"/>
              <a:t>chrzaszcze</a:t>
            </a:r>
            <a:r>
              <a:rPr lang="pl-PL" sz="1800" dirty="0"/>
              <a:t> Spichlerza </a:t>
            </a:r>
            <a:r>
              <a:rPr lang="pl-PL" sz="1800" dirty="0" err="1"/>
              <a:t>surynamskiego</a:t>
            </a:r>
            <a:r>
              <a:rPr lang="pl-PL" sz="1800" dirty="0"/>
              <a:t> nie latają. Żerowanie rozpoczyna od zarodka, co dyskwalifikuje nasiona do siewu. Zasiedlane materiały: ziarno zbóż takich jak – pszenica, kukurydza, ryż, owies proso i inne; produkty zbożowe – kasze, mąki, otręby, pieczywo. Szkodnik może niszczyć świeże oraz suszone owoce, różne rodzaje orzechów i produkty je zawierające. Chętnie zasiedla również nasiona roślin oleistych: słonecznik, rzepak, len, ale też soję, gorczycę </a:t>
            </a:r>
            <a:br>
              <a:rPr lang="pl-PL" sz="1800" dirty="0"/>
            </a:br>
            <a:r>
              <a:rPr lang="pl-PL" sz="1800" dirty="0"/>
              <a:t>i inne. </a:t>
            </a:r>
            <a:r>
              <a:rPr lang="pl-PL" sz="1800" dirty="0" err="1"/>
              <a:t>Spichrzel</a:t>
            </a:r>
            <a:r>
              <a:rPr lang="pl-PL" sz="1800" dirty="0"/>
              <a:t> </a:t>
            </a:r>
            <a:r>
              <a:rPr lang="pl-PL" sz="1800" dirty="0" err="1"/>
              <a:t>surynamski</a:t>
            </a:r>
            <a:r>
              <a:rPr lang="pl-PL" sz="1800" dirty="0"/>
              <a:t> znany jest z żerowania nawet w wyrobach farmaceutycznych.</a:t>
            </a:r>
          </a:p>
        </p:txBody>
      </p:sp>
      <p:pic>
        <p:nvPicPr>
          <p:cNvPr id="8" name="Symbol zastępczy zawartości 3" descr="Spichrzel surynamski.jpg">
            <a:extLst>
              <a:ext uri="{FF2B5EF4-FFF2-40B4-BE49-F238E27FC236}">
                <a16:creationId xmlns:a16="http://schemas.microsoft.com/office/drawing/2014/main" id="{E608B8B3-8342-482E-9CB6-3571DE87DF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628" t="5853" r="6977" b="14661"/>
          <a:stretch/>
        </p:blipFill>
        <p:spPr>
          <a:xfrm>
            <a:off x="4373929" y="4781703"/>
            <a:ext cx="3630386" cy="197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6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512358"/>
            <a:ext cx="10831788" cy="277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/>
              <a:t>Laboratorium Fitosanitarne w Radzyniu Podlaskim,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/>
              <a:t>Laboratorium Fitosanitarne w Lublinie,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/>
              <a:t>Pracownia Oceny Nasion w Lublinie.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2B93863B-8340-402E-9DB5-C098D67E81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735432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pl-PL" sz="4000" b="1" dirty="0"/>
              <a:t>Struktura Laboratorium Wojewódzkiego </a:t>
            </a:r>
            <a:br>
              <a:rPr lang="pl-PL" sz="4000" b="1" dirty="0"/>
            </a:br>
            <a:r>
              <a:rPr lang="pl-PL" sz="4000" b="1" dirty="0"/>
              <a:t>WIORiN w Lublinie</a:t>
            </a:r>
            <a:endParaRPr lang="pl-PL" altLang="pl-PL" sz="4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65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8" y="708305"/>
            <a:ext cx="10800521" cy="1325563"/>
          </a:xfrm>
        </p:spPr>
        <p:txBody>
          <a:bodyPr/>
          <a:lstStyle/>
          <a:p>
            <a:pPr algn="ctr"/>
            <a:r>
              <a:rPr lang="pl-PL" b="1" dirty="0"/>
              <a:t>NAJPOPULARNIEJSZE SZKODNIKI MAGAZYNOWE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607944" y="1979479"/>
            <a:ext cx="1090819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b="1" dirty="0"/>
              <a:t>Trojszyk ulec </a:t>
            </a:r>
            <a:r>
              <a:rPr lang="pl-PL" sz="2200" dirty="0"/>
              <a:t>(</a:t>
            </a:r>
            <a:r>
              <a:rPr lang="pt-BR" sz="2200" i="1" dirty="0"/>
              <a:t>Tribolium confusum </a:t>
            </a:r>
            <a:r>
              <a:rPr lang="pt-BR" sz="2200" dirty="0"/>
              <a:t>Duv</a:t>
            </a:r>
            <a:r>
              <a:rPr lang="pl-PL" sz="2200" dirty="0"/>
              <a:t>.) </a:t>
            </a:r>
          </a:p>
          <a:p>
            <a:pPr algn="just"/>
            <a:r>
              <a:rPr lang="pl-PL" sz="2000" dirty="0"/>
              <a:t>to niewielki, </a:t>
            </a:r>
            <a:r>
              <a:rPr lang="pl-PL" sz="2000" dirty="0" err="1"/>
              <a:t>rdzawobrązowy</a:t>
            </a:r>
            <a:r>
              <a:rPr lang="pl-PL" sz="2000" dirty="0"/>
              <a:t> chrząszcz, długości od 2,5 do 5 mm. Jego ciało pokrywa chitynowy pancerz. Głowa jest wcięta w tułów, z oczami w kształcie rogala i jedenastoczłonowymi czułkami maczugowatego kształtu, które rozszerzają się stopniowo ale nie tworzą wyraźnej buławki. Na głowie i przedpleczu widoczne są delikatne punktowania, a na pokrywach bruzdkowania. Pod pokrywami znajdują się dobrze wykształcone skrzydła lotne. Chrząszcze jednak nie latają. Uszkodzenia powodują chrząszcze i larwy niszcząc w pierwszej kolejności zarodek. Oprócz utraty masy ziarna, szkody wywoływane są przez dużą ilość pyłu, który uniemożliwia oddychanie ziarna, powodując zagrzewanie i zawilgocenie. Chrząszcze </a:t>
            </a:r>
            <a:br>
              <a:rPr lang="pl-PL" sz="2000" dirty="0"/>
            </a:br>
            <a:r>
              <a:rPr lang="pl-PL" sz="2000" dirty="0"/>
              <a:t>i larwy żerują między innymi na ziarnie zbóż: pszenica, owies, jęczmień, żyto, ryż, kukurydza.</a:t>
            </a:r>
          </a:p>
        </p:txBody>
      </p:sp>
      <p:pic>
        <p:nvPicPr>
          <p:cNvPr id="6" name="Symbol zastępczy zawartości 3" descr="trojszyk-ulec.jpg">
            <a:extLst>
              <a:ext uri="{FF2B5EF4-FFF2-40B4-BE49-F238E27FC236}">
                <a16:creationId xmlns:a16="http://schemas.microsoft.com/office/drawing/2014/main" id="{3871DD09-923A-4CD2-9B12-32716ABF92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831" t="23127" r="11804" b="18167"/>
          <a:stretch/>
        </p:blipFill>
        <p:spPr>
          <a:xfrm>
            <a:off x="4644211" y="4850224"/>
            <a:ext cx="3744416" cy="19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73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8" y="801069"/>
            <a:ext cx="10800521" cy="1325563"/>
          </a:xfrm>
        </p:spPr>
        <p:txBody>
          <a:bodyPr/>
          <a:lstStyle/>
          <a:p>
            <a:pPr algn="ctr"/>
            <a:r>
              <a:rPr lang="pl-PL" b="1" dirty="0"/>
              <a:t>NAJPOPULARNIEJSZE SZKODNIKI MAGAZYNOWE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607944" y="1966227"/>
            <a:ext cx="1061664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l-PL" sz="2400" b="1" dirty="0"/>
              <a:t>Mącznik młynarek </a:t>
            </a:r>
            <a:r>
              <a:rPr lang="pl-PL" sz="2400" dirty="0"/>
              <a:t>(</a:t>
            </a:r>
            <a:r>
              <a:rPr lang="pl-PL" sz="2400" i="1" dirty="0" err="1"/>
              <a:t>Tenebrio</a:t>
            </a:r>
            <a:r>
              <a:rPr lang="pl-PL" sz="2400" i="1" dirty="0"/>
              <a:t> </a:t>
            </a:r>
            <a:r>
              <a:rPr lang="pl-PL" sz="2400" i="1" dirty="0" err="1"/>
              <a:t>molitor</a:t>
            </a:r>
            <a:r>
              <a:rPr lang="pl-PL" sz="2400" i="1" dirty="0"/>
              <a:t> </a:t>
            </a:r>
            <a:r>
              <a:rPr lang="pl-PL" sz="2400" dirty="0"/>
              <a:t>L.) </a:t>
            </a:r>
          </a:p>
          <a:p>
            <a:pPr algn="just">
              <a:buNone/>
            </a:pPr>
            <a:r>
              <a:rPr lang="pl-PL" sz="2000" dirty="0"/>
              <a:t>Chrząszcze mącznika młynarka osiągają długość od 12 mm do 16 mm. Mają czarne lub ciemnobrązowe zabarwienie o matowym połysku. Ciało chrząszcza jest wydłużone i nieco spłaszczone. Na głowie znajdują się 11-członowe czułki, tylko nieznacznie rozszerzające się ku końcowi. Pokrywy skrzydłowe są prawie równoległe, z rzędami dobrze widocznych, podłużnych żeberek. Skrzydła lotne są dobrze rozwinięte i chrząszcze chętnie latają.</a:t>
            </a:r>
          </a:p>
          <a:p>
            <a:pPr algn="just">
              <a:buNone/>
            </a:pPr>
            <a:r>
              <a:rPr lang="pl-PL" sz="2000" dirty="0"/>
              <a:t> Zasiedlane materiały: całe i uszkodzone ziarno różnych gatunków zbóż − jęczmień, pszenica, żyto, owies, pszenżyto, kukurydza, ryż, sorgo, gryka. Chętnie żeruje też na produktach wytworzonych ze zbóż − mąki, kasze, płatki, otręby i wiele innych. </a:t>
            </a:r>
          </a:p>
        </p:txBody>
      </p:sp>
      <p:pic>
        <p:nvPicPr>
          <p:cNvPr id="6" name="Symbol zastępczy zawartości 3" descr="mącznik młynarek 2.png">
            <a:extLst>
              <a:ext uri="{FF2B5EF4-FFF2-40B4-BE49-F238E27FC236}">
                <a16:creationId xmlns:a16="http://schemas.microsoft.com/office/drawing/2014/main" id="{BB0B6B7B-9E52-453D-8E54-3FACF49F92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513" t="2133" r="3233" b="1872"/>
          <a:stretch/>
        </p:blipFill>
        <p:spPr>
          <a:xfrm>
            <a:off x="5115341" y="4935672"/>
            <a:ext cx="2623593" cy="187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33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8" y="801069"/>
            <a:ext cx="10800521" cy="1325563"/>
          </a:xfrm>
        </p:spPr>
        <p:txBody>
          <a:bodyPr/>
          <a:lstStyle/>
          <a:p>
            <a:pPr algn="ctr"/>
            <a:r>
              <a:rPr lang="pl-PL" b="1" dirty="0"/>
              <a:t>NAJPOPULARNIEJSZE SZKODNIKI MAGAZYNOWE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607944" y="2005983"/>
            <a:ext cx="1061664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400" b="1" dirty="0"/>
              <a:t>Pustosz </a:t>
            </a:r>
            <a:r>
              <a:rPr lang="pl-PL" sz="2400" b="1" dirty="0" err="1"/>
              <a:t>kradnik</a:t>
            </a:r>
            <a:r>
              <a:rPr lang="pl-PL" sz="2400" b="1" dirty="0"/>
              <a:t> </a:t>
            </a:r>
            <a:r>
              <a:rPr lang="pl-PL" sz="2200" dirty="0"/>
              <a:t>(</a:t>
            </a:r>
            <a:r>
              <a:rPr lang="pl-PL" sz="2200" i="1" dirty="0" err="1"/>
              <a:t>Ptinus</a:t>
            </a:r>
            <a:r>
              <a:rPr lang="pl-PL" sz="2200" i="1" dirty="0"/>
              <a:t> fur</a:t>
            </a:r>
            <a:r>
              <a:rPr lang="pl-PL" sz="2200" dirty="0"/>
              <a:t>) to chrząszcz o długości do 3 mm. Pokrywy skrzydeł owłosione białymi włoskami ułożonymi w paski (poprzeczne do osi ciała). U pustosza występuje dymorfizm płciowy: samiec ma kształt cylindryczny (podłużny), a samica owalny. Odnóża i czułki długie. Przy dotknięciu pustosz udaje martwego. Larwa żółto owłosiona, około 5 mm, </a:t>
            </a:r>
            <a:r>
              <a:rPr lang="pl-PL" sz="2200" dirty="0" err="1"/>
              <a:t>kremowożółta</a:t>
            </a:r>
            <a:r>
              <a:rPr lang="pl-PL" sz="2200" dirty="0"/>
              <a:t>, cylindryczna i silnie pomarszczona. Głowa brązowa, pozbawiona oczu. Larwy żerują na ziarnie. Chrząszcze prowadzą nocny tryb życia i nie powodują większych szkód. W ogrzewanych magazynach mogą wystąpić 2-3 pokolenia w ciągu roku.</a:t>
            </a:r>
          </a:p>
          <a:p>
            <a:pPr>
              <a:buNone/>
            </a:pPr>
            <a:endParaRPr lang="pl-PL" sz="2200" dirty="0"/>
          </a:p>
        </p:txBody>
      </p:sp>
      <p:pic>
        <p:nvPicPr>
          <p:cNvPr id="6" name="Symbol zastępczy zawartości 3" descr="pustosz_kradnik_cenyrolnicze_pl.jpg">
            <a:extLst>
              <a:ext uri="{FF2B5EF4-FFF2-40B4-BE49-F238E27FC236}">
                <a16:creationId xmlns:a16="http://schemas.microsoft.com/office/drawing/2014/main" id="{C884D149-8B2D-47E7-A85A-BDF4C6343C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048" t="1978" r="4745" b="10944"/>
          <a:stretch/>
        </p:blipFill>
        <p:spPr>
          <a:xfrm>
            <a:off x="4267199" y="4582426"/>
            <a:ext cx="2924403" cy="218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54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8" y="801069"/>
            <a:ext cx="10800521" cy="1325563"/>
          </a:xfrm>
        </p:spPr>
        <p:txBody>
          <a:bodyPr/>
          <a:lstStyle/>
          <a:p>
            <a:pPr algn="ctr"/>
            <a:r>
              <a:rPr lang="pl-PL" b="1" dirty="0"/>
              <a:t>NAJPOPULARNIEJSZE SZKODNIKI MAGAZYNOWE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607944" y="1939723"/>
            <a:ext cx="1109372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/>
              <a:t>Skórek zbożowy  (</a:t>
            </a:r>
            <a:r>
              <a:rPr lang="pl-PL" sz="2400" i="1" dirty="0" err="1"/>
              <a:t>Trogoderma</a:t>
            </a:r>
            <a:r>
              <a:rPr lang="pl-PL" sz="2400" i="1" dirty="0"/>
              <a:t> </a:t>
            </a:r>
            <a:r>
              <a:rPr lang="pl-PL" sz="2400" i="1" dirty="0" err="1"/>
              <a:t>granarium</a:t>
            </a:r>
            <a:r>
              <a:rPr lang="pl-PL" sz="2400" i="1" dirty="0"/>
              <a:t> </a:t>
            </a:r>
            <a:r>
              <a:rPr lang="pl-PL" sz="2400" dirty="0" err="1"/>
              <a:t>Ev</a:t>
            </a:r>
            <a:r>
              <a:rPr lang="pl-PL" sz="2400" dirty="0"/>
              <a:t>.</a:t>
            </a:r>
            <a:r>
              <a:rPr lang="pl-PL" sz="2400" b="1" dirty="0"/>
              <a:t>) </a:t>
            </a:r>
            <a:r>
              <a:rPr lang="pl-PL" sz="2400" dirty="0"/>
              <a:t>chrząszcz</a:t>
            </a:r>
            <a:r>
              <a:rPr lang="pl-PL" sz="2400" b="1" dirty="0"/>
              <a:t> </a:t>
            </a:r>
            <a:r>
              <a:rPr lang="pl-PL" sz="2400" dirty="0"/>
              <a:t>osiąga od 1,5 do 3 mm długości. Jego owalne ciało jest koloru brązowego, rdzawo-brązowego (za wyjątkiem głowy i przedplecza, które są wyraźnie ciemniejsze od reszty ciała), pokryte malutkimi, żółtymi plamkami. Na głowie znajdują się członowane czułki zakończone buławką.</a:t>
            </a:r>
          </a:p>
          <a:p>
            <a:endParaRPr lang="pl-PL" sz="2200" dirty="0"/>
          </a:p>
        </p:txBody>
      </p:sp>
      <p:pic>
        <p:nvPicPr>
          <p:cNvPr id="6" name="Symbol zastępczy zawartości 3" descr="skorek-zbozowy.jpg">
            <a:extLst>
              <a:ext uri="{FF2B5EF4-FFF2-40B4-BE49-F238E27FC236}">
                <a16:creationId xmlns:a16="http://schemas.microsoft.com/office/drawing/2014/main" id="{698519C4-4FD0-4B5C-85DA-0B4C06E30A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0117" y="3669589"/>
            <a:ext cx="6480720" cy="281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50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8" y="801069"/>
            <a:ext cx="10800521" cy="1325563"/>
          </a:xfrm>
        </p:spPr>
        <p:txBody>
          <a:bodyPr/>
          <a:lstStyle/>
          <a:p>
            <a:pPr algn="ctr"/>
            <a:r>
              <a:rPr lang="pl-PL" b="1" dirty="0"/>
              <a:t>NAJPOPULARNIEJSZE SZKODNIKI MAGAZYNOWE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607944" y="1939723"/>
            <a:ext cx="1109372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dirty="0"/>
              <a:t>Skórek zbożowy uznawany jest za groźnego szkodnika magazynowego zbóż. Spotykany w spichrzach, magazynach, sklepach i w naszych domach. Działalność skórka zbożowego przyczynia się do obniżenia wartości zboża, jego żywotności i utraty jego masy. To larwy stwarzają największe niebezpieczeństwo, potrafią zniszczyć całe ziarno, ponadto zanieczyszczają produkty odchodami i wylinkami. Spożywanie produktów, które zostały porażone przez skórka, może doprowadzić do różnych problemów zdrowotnych, takich jak podrażnienie skóry, zaburzenia żołądkowo-jelitowe</a:t>
            </a:r>
            <a:r>
              <a:rPr lang="pl-PL" sz="2400" dirty="0"/>
              <a:t>.</a:t>
            </a:r>
            <a:endParaRPr lang="pl-PL" sz="2200" dirty="0"/>
          </a:p>
        </p:txBody>
      </p:sp>
      <p:pic>
        <p:nvPicPr>
          <p:cNvPr id="7" name="Symbol zastępczy zawartości 3" descr="skorek-zbozowy- LARWA.jpg">
            <a:extLst>
              <a:ext uri="{FF2B5EF4-FFF2-40B4-BE49-F238E27FC236}">
                <a16:creationId xmlns:a16="http://schemas.microsoft.com/office/drawing/2014/main" id="{01CAADA8-D532-4F2D-984D-2E48AF665B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1409" y="4102840"/>
            <a:ext cx="3960440" cy="263589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CA8B81F-9FF8-4F9C-BBC5-52F5318ACB60}"/>
              </a:ext>
            </a:extLst>
          </p:cNvPr>
          <p:cNvSpPr txBox="1"/>
          <p:nvPr/>
        </p:nvSpPr>
        <p:spPr>
          <a:xfrm>
            <a:off x="2784098" y="5693552"/>
            <a:ext cx="264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larwa skórka zbożowego</a:t>
            </a:r>
          </a:p>
        </p:txBody>
      </p:sp>
    </p:spTree>
    <p:extLst>
      <p:ext uri="{BB962C8B-B14F-4D97-AF65-F5344CB8AC3E}">
        <p14:creationId xmlns:p14="http://schemas.microsoft.com/office/powerpoint/2010/main" val="164634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8" y="801069"/>
            <a:ext cx="10800521" cy="1325563"/>
          </a:xfrm>
        </p:spPr>
        <p:txBody>
          <a:bodyPr/>
          <a:lstStyle/>
          <a:p>
            <a:pPr algn="ctr"/>
            <a:r>
              <a:rPr lang="pl-PL" b="1" dirty="0"/>
              <a:t>NAJPOPULARNIEJSZE SZKODNIKI MAGAZYNOWE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607944" y="1860211"/>
            <a:ext cx="1109372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300" b="1" dirty="0"/>
              <a:t>Strąkowiec fasolowy </a:t>
            </a:r>
            <a:r>
              <a:rPr lang="pl-PL" sz="2300" dirty="0"/>
              <a:t>(</a:t>
            </a:r>
            <a:r>
              <a:rPr lang="pl-PL" sz="2300" i="1" dirty="0" err="1"/>
              <a:t>Acanthoscelides</a:t>
            </a:r>
            <a:r>
              <a:rPr lang="pl-PL" sz="2300" i="1" dirty="0"/>
              <a:t> </a:t>
            </a:r>
            <a:r>
              <a:rPr lang="pl-PL" sz="2300" i="1" dirty="0" err="1"/>
              <a:t>obtectus</a:t>
            </a:r>
            <a:r>
              <a:rPr lang="pl-PL" sz="2300" dirty="0"/>
              <a:t>) chrząszcze są owalne, samice osiągają długość do 3,0-4,5 mm, samce są nieco mniejsze. Głowa jest silnie wydłużona, czarna z żółtymi włoskami na czole. Strona grzbietowa zabarwiona jest na kolor oliwkowy z szarymi plamkami, końce pokryw są czerwonawe, spodnia strona ciała jest koloru szarego. Chitynowe pokrywy skrzydeł są żółtozielone z deseniem szarych plam. Odnóża są czerwonawe, na udach 3 trzeciej pary nóg występuje długi kolce oraz 2 dwa małe ząbki. Czułki są 12 członowe, długie i cienkie.</a:t>
            </a:r>
          </a:p>
        </p:txBody>
      </p:sp>
      <p:pic>
        <p:nvPicPr>
          <p:cNvPr id="9" name="Symbol zastępczy zawartości 3" descr="strakowiec-fasolowy-zwalczanie — kopia.jpg">
            <a:extLst>
              <a:ext uri="{FF2B5EF4-FFF2-40B4-BE49-F238E27FC236}">
                <a16:creationId xmlns:a16="http://schemas.microsoft.com/office/drawing/2014/main" id="{43070EB1-2735-4FBD-9C69-D3472942AA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1389" t="21973" r="5555" b="8447"/>
          <a:stretch/>
        </p:blipFill>
        <p:spPr>
          <a:xfrm>
            <a:off x="5247857" y="4140316"/>
            <a:ext cx="4628727" cy="254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68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8" y="801069"/>
            <a:ext cx="10800521" cy="1325563"/>
          </a:xfrm>
        </p:spPr>
        <p:txBody>
          <a:bodyPr/>
          <a:lstStyle/>
          <a:p>
            <a:pPr algn="ctr"/>
            <a:r>
              <a:rPr lang="pl-PL" b="1" dirty="0"/>
              <a:t>NAJPOPULARNIEJSZE SZKODNIKI MAGAZYNOWE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607944" y="1860211"/>
            <a:ext cx="110937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l-PL" sz="2400" dirty="0"/>
              <a:t>Strąkowiec fasolowy jest groźnym szkodnikiem fasoli, ponieważ niezwalczony w okresie wegetacji, wyrządza znaczne straty podczas przechowywania nasion w magazynach czy przechowalniach. Samice strąkowca składają jaja na powierzchni strąków . Wyległe larwy wgryzają się do wnętrza nasion, gdzie intensywnie żerują. W jednym nasieniu może znajdować się od kilku do nawet kilkunastu larw. Szkodnik ten przenoszony jest wraz z nasionami do pomieszczeń magazynowych. Nasiona z objawami żerowania strąkowca nie posiadają jakości handlowej – nie nadają się ani do spożycia, ani jako materiał siewny pod nowe uprawy. Podstawą w ograniczaniu tego szkodnika jest wysiew zdrowych nasion. W trakcie wegetacji należy przeprowadzać zabiegi zwalczające strąkowca, zgodnie z obowiązującym programem ochrony roślin.</a:t>
            </a:r>
          </a:p>
        </p:txBody>
      </p:sp>
    </p:spTree>
    <p:extLst>
      <p:ext uri="{BB962C8B-B14F-4D97-AF65-F5344CB8AC3E}">
        <p14:creationId xmlns:p14="http://schemas.microsoft.com/office/powerpoint/2010/main" val="2625847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8" y="801069"/>
            <a:ext cx="10800521" cy="1325563"/>
          </a:xfrm>
        </p:spPr>
        <p:txBody>
          <a:bodyPr/>
          <a:lstStyle/>
          <a:p>
            <a:pPr algn="ctr"/>
            <a:r>
              <a:rPr lang="pl-PL" b="1" dirty="0"/>
              <a:t>NAJPOPULARNIEJSZE SZKODNIKI MAGAZYNOWE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488676" y="1860211"/>
            <a:ext cx="76746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l-PL" sz="2200" b="1" dirty="0"/>
              <a:t>Rozkruszek mączny </a:t>
            </a:r>
            <a:r>
              <a:rPr lang="pl-PL" sz="2200" dirty="0"/>
              <a:t>(</a:t>
            </a:r>
            <a:r>
              <a:rPr lang="pl-PL" sz="2200" i="1" dirty="0" err="1"/>
              <a:t>Acarus</a:t>
            </a:r>
            <a:r>
              <a:rPr lang="pl-PL" sz="2200" i="1" dirty="0"/>
              <a:t> </a:t>
            </a:r>
            <a:r>
              <a:rPr lang="pl-PL" sz="2200" i="1" dirty="0" err="1"/>
              <a:t>siro</a:t>
            </a:r>
            <a:r>
              <a:rPr lang="pl-PL" sz="2200" i="1" dirty="0"/>
              <a:t>)</a:t>
            </a:r>
            <a:r>
              <a:rPr lang="pl-PL" sz="2200" dirty="0"/>
              <a:t> jest to maleńki roztocz, niemal niedostrzegalny gołym okiem, przez co wygląda niewinnie i trudno domyślić się jego rzeczywistej szkodliwości.</a:t>
            </a:r>
          </a:p>
          <a:p>
            <a:pPr algn="just">
              <a:buNone/>
            </a:pPr>
            <a:r>
              <a:rPr lang="pl-PL" sz="2200" dirty="0"/>
              <a:t>Kolor rozkruszków sprzyja kamuflowaniu się – jego ciało jest bowiem kremowe i błyszczące, okryte pancerzykiem. Samce są wrzecionowate, osiągają długość do 0,4 mm i szerokość ok. 0,3 mm. Odnóża u samców są pogrubiałe, z kolcami. Samice są większe od samców, bardziej owalne, osiągają długość do 0,7 mm i podobną szerokość. Wypełnienie jajami sprawia, że ich ciało staje się grubsze i bardziej pękate. Larwy są przeźroczyste i mierzą do 0,1 mm. Są wyposażone w odnóże, w dodatku o jedną parę więcej niż larwa. </a:t>
            </a:r>
          </a:p>
        </p:txBody>
      </p:sp>
      <p:pic>
        <p:nvPicPr>
          <p:cNvPr id="6" name="Symbol zastępczy zawartości 3" descr="rozkruszek-maczny.jpg">
            <a:extLst>
              <a:ext uri="{FF2B5EF4-FFF2-40B4-BE49-F238E27FC236}">
                <a16:creationId xmlns:a16="http://schemas.microsoft.com/office/drawing/2014/main" id="{B500A292-E7B3-40DE-87AB-2AC7E5BF78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430" t="6562" r="20722" b="4852"/>
          <a:stretch/>
        </p:blipFill>
        <p:spPr>
          <a:xfrm>
            <a:off x="8413472" y="2359741"/>
            <a:ext cx="3448423" cy="27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65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8" y="801069"/>
            <a:ext cx="10800521" cy="1325563"/>
          </a:xfrm>
        </p:spPr>
        <p:txBody>
          <a:bodyPr/>
          <a:lstStyle/>
          <a:p>
            <a:pPr algn="ctr"/>
            <a:r>
              <a:rPr lang="pl-PL" b="1" dirty="0"/>
              <a:t>NAJPOPULARNIEJSZE SZKODNIKI MAGAZYNOWE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488676" y="1952975"/>
            <a:ext cx="109645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l-PL" sz="2400" dirty="0"/>
              <a:t>Rozkruszek mączny jest jednym z najpowszechniejszych szkodników magazynowych </a:t>
            </a:r>
            <a:br>
              <a:rPr lang="pl-PL" sz="2400" dirty="0"/>
            </a:br>
            <a:r>
              <a:rPr lang="pl-PL" sz="2400" dirty="0"/>
              <a:t>w Polsce. Jego ogromna płodność i możliwość rozwoju w niskich temperaturach powodują, że może on wyrządzać szkody nawet w dobrze zabezpieczonych i szczelnych magazynach. Rozkruszek mączny wyjada głównie zarodek, co obniża zdolność kiełkowania nasion. Kiedy szkodnik wystąpi masowo, podwyższa wilgotność ziarna, sprzyjając pojawieniu się drobnoustrojów. Gatunek ten może niszczyć całe i uszkodzone ziarno różnych gatunków zbóż: pszenica, jęczmień, owies, żyto, pszenżyto, kukurydza, ryż, gryka, sorgo. Chętnie zasiedla inne materiały roślinne: nasiona roślin oleistych </a:t>
            </a:r>
            <a:br>
              <a:rPr lang="pl-PL" sz="2400" dirty="0"/>
            </a:br>
            <a:r>
              <a:rPr lang="pl-PL" sz="2400" dirty="0"/>
              <a:t>i </a:t>
            </a:r>
            <a:r>
              <a:rPr lang="pl-PL" sz="2400" dirty="0" err="1"/>
              <a:t>bobowatych</a:t>
            </a:r>
            <a:r>
              <a:rPr lang="pl-PL" sz="2400" dirty="0"/>
              <a:t> oraz produkty ich przerobu.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059897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8" y="801069"/>
            <a:ext cx="10800521" cy="1325563"/>
          </a:xfrm>
        </p:spPr>
        <p:txBody>
          <a:bodyPr/>
          <a:lstStyle/>
          <a:p>
            <a:pPr algn="ctr"/>
            <a:r>
              <a:rPr lang="pl-PL" b="1" dirty="0"/>
              <a:t>NAJPOPULARNIEJSZE SZKODNIKI MAGAZYNOWE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488676" y="1952975"/>
            <a:ext cx="109645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l-PL" sz="2400" b="1" dirty="0"/>
              <a:t>Mklik mączny </a:t>
            </a:r>
            <a:r>
              <a:rPr lang="pl-PL" sz="2400" dirty="0"/>
              <a:t>(</a:t>
            </a:r>
            <a:r>
              <a:rPr lang="pl-PL" sz="2400" i="1" dirty="0" err="1"/>
              <a:t>Anagasta</a:t>
            </a:r>
            <a:r>
              <a:rPr lang="pl-PL" sz="2400" i="1" dirty="0"/>
              <a:t> </a:t>
            </a:r>
            <a:r>
              <a:rPr lang="pl-PL" sz="2400" i="1" dirty="0" err="1"/>
              <a:t>kuehniella</a:t>
            </a:r>
            <a:r>
              <a:rPr lang="pl-PL" sz="2400" dirty="0"/>
              <a:t>) jest średnich rozmiarów motylem o rozpiętości skrzydeł około 25 mm. Skrzydła przednie ma wąskie, silnie wydłużone, szare, </a:t>
            </a:r>
            <a:br>
              <a:rPr lang="pl-PL" sz="2400" dirty="0"/>
            </a:br>
            <a:r>
              <a:rPr lang="pl-PL" sz="2400" dirty="0"/>
              <a:t>z delikatnym czarnym rysunkiem. Skrzydła tylne tego szkodnika są barwy szarobiałej. Gąsienice mklika mącznego osiągają długość do 15 mm. Posiadają barwę brunatno-białą do żółto-szarej. Gąsienice mklika mącznego zjadają nie tylko ziarno zbóż, ale </a:t>
            </a:r>
            <a:br>
              <a:rPr lang="pl-PL" sz="2400" dirty="0"/>
            </a:br>
            <a:r>
              <a:rPr lang="pl-PL" sz="2400" dirty="0"/>
              <a:t>i pasze, mąkę, susze roślinne itp. Miejsca swojego przebywania zanieczyszczają odchodami, wylinkami. Podwyższenie wilgotności w miejscu żerowania larw sprzyja rozwojowi grzybów pleśniowych.</a:t>
            </a:r>
          </a:p>
        </p:txBody>
      </p:sp>
      <p:pic>
        <p:nvPicPr>
          <p:cNvPr id="6" name="Symbol zastępczy zawartości 3" descr="mklik-maczny.jpg">
            <a:extLst>
              <a:ext uri="{FF2B5EF4-FFF2-40B4-BE49-F238E27FC236}">
                <a16:creationId xmlns:a16="http://schemas.microsoft.com/office/drawing/2014/main" id="{31B8A3BB-5298-473C-9C94-4CBF7F1802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3129" t="13941" r="18010" b="14363"/>
          <a:stretch/>
        </p:blipFill>
        <p:spPr>
          <a:xfrm>
            <a:off x="5606616" y="4547483"/>
            <a:ext cx="2952328" cy="231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8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78565" y="2072241"/>
            <a:ext cx="10737573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00"/>
              </a:spcAft>
              <a:buNone/>
            </a:pPr>
            <a:r>
              <a:rPr lang="pl-PL" sz="2400" dirty="0"/>
              <a:t>1) ocena laboratoryjna pierwotna i okresowa materiału siewnego elitarnego </a:t>
            </a:r>
            <a:br>
              <a:rPr lang="pl-PL" sz="2400" dirty="0"/>
            </a:br>
            <a:r>
              <a:rPr lang="pl-PL" sz="2400" dirty="0"/>
              <a:t>i kwalifikowanego, która jest jednym z warunków wprowadzenia do obrotu;</a:t>
            </a:r>
          </a:p>
          <a:p>
            <a:pPr lvl="0">
              <a:buNone/>
            </a:pPr>
            <a:r>
              <a:rPr lang="pl-PL" sz="2400" dirty="0"/>
              <a:t>2) ocena kontrolna wykonywana w ramach kontroli  laboratoriów akredytowanych, </a:t>
            </a:r>
            <a:r>
              <a:rPr lang="pl-PL" sz="2400" dirty="0" err="1"/>
              <a:t>próbobiorców</a:t>
            </a:r>
            <a:r>
              <a:rPr lang="pl-PL" sz="2400" dirty="0"/>
              <a:t> akredytowanych i urzędowych i kontroli obrotu materiałem siewnym; </a:t>
            </a:r>
          </a:p>
          <a:p>
            <a:pPr>
              <a:buNone/>
            </a:pPr>
            <a:r>
              <a:rPr lang="pl-PL" sz="2400" dirty="0"/>
              <a:t>3) badanie prób nie wynikające z obowiązujących przepisów wykonywane w celu określenia jakości nasion (badanie na zlecenie) szkolenie analityków nasiennych i </a:t>
            </a:r>
            <a:r>
              <a:rPr lang="pl-PL" sz="2400" dirty="0" err="1"/>
              <a:t>próbobiorców</a:t>
            </a:r>
            <a:endParaRPr lang="pl-PL" sz="2400" dirty="0"/>
          </a:p>
          <a:p>
            <a:pPr>
              <a:buNone/>
            </a:pPr>
            <a:r>
              <a:rPr lang="pl-PL" sz="2400" dirty="0"/>
              <a:t>4) nadzór i kontrola pracy laboratoriów akredytowanych</a:t>
            </a:r>
          </a:p>
          <a:p>
            <a:pPr>
              <a:buNone/>
            </a:pPr>
            <a:endParaRPr lang="pl-PL" sz="2400" dirty="0"/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39" y="854077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Zadania Pracowni Oceny Nasion </a:t>
            </a:r>
          </a:p>
        </p:txBody>
      </p:sp>
    </p:spTree>
    <p:extLst>
      <p:ext uri="{BB962C8B-B14F-4D97-AF65-F5344CB8AC3E}">
        <p14:creationId xmlns:p14="http://schemas.microsoft.com/office/powerpoint/2010/main" val="357647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9" y="541605"/>
            <a:ext cx="10800521" cy="1325563"/>
          </a:xfrm>
        </p:spPr>
        <p:txBody>
          <a:bodyPr/>
          <a:lstStyle/>
          <a:p>
            <a:pPr algn="ctr"/>
            <a:r>
              <a:rPr lang="pl-PL" b="1" dirty="0"/>
              <a:t>NAJPOPULARNIEJSZE SZKODNIKI MAGAZYNOWE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511867" y="1763978"/>
            <a:ext cx="109645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400" b="1" dirty="0"/>
              <a:t>Mól ziarniak </a:t>
            </a:r>
            <a:r>
              <a:rPr lang="pl-PL" sz="2400" dirty="0"/>
              <a:t>(</a:t>
            </a:r>
            <a:r>
              <a:rPr lang="pl-PL" sz="2400" i="1" dirty="0" err="1"/>
              <a:t>Nemapogon</a:t>
            </a:r>
            <a:r>
              <a:rPr lang="pl-PL" sz="2400" i="1" dirty="0"/>
              <a:t> </a:t>
            </a:r>
            <a:r>
              <a:rPr lang="pl-PL" sz="2400" i="1" dirty="0" err="1"/>
              <a:t>granella</a:t>
            </a:r>
            <a:r>
              <a:rPr lang="pl-PL" sz="2400" dirty="0"/>
              <a:t>) </a:t>
            </a:r>
          </a:p>
          <a:p>
            <a:pPr>
              <a:buNone/>
            </a:pPr>
            <a:r>
              <a:rPr lang="pl-PL" sz="2400" dirty="0"/>
              <a:t>jest motylem o długości 6-8 mm i skrzydłach srebrzystoszarych. Na skrzydłach przednich znajdują się 3 czarne plamki. Gąsienice mają długość do 10 mm, barwę brudno-szaro-żółtą i są pokryte krótkimi włoskami. Motyle latają w nocy w magazynach lub przechowalniach i składają jaja na ziarnach zbóż, głównie żyta. Wylęgłe gąsienice wygryzają w ziarnie nieregularne otwory, a ponadto </a:t>
            </a:r>
            <a:r>
              <a:rPr lang="pl-PL" sz="2400" dirty="0" err="1"/>
              <a:t>sprzędzają</a:t>
            </a:r>
            <a:r>
              <a:rPr lang="pl-PL" sz="2400" dirty="0"/>
              <a:t> ziarno w bryłki dochodzące do 10 cm, zanieczyszczają odchodami. Mole żerują także na nasionach roślin strączkowych, pieprzu, suszonych grzybach i owocach. W ciągu roku rozwija się jedno pokolenie. </a:t>
            </a:r>
          </a:p>
          <a:p>
            <a:pPr algn="just">
              <a:buNone/>
            </a:pPr>
            <a:r>
              <a:rPr lang="pl-PL" sz="2400" b="1" dirty="0"/>
              <a:t> </a:t>
            </a:r>
            <a:endParaRPr lang="pl-PL" sz="2400" dirty="0"/>
          </a:p>
        </p:txBody>
      </p:sp>
      <p:pic>
        <p:nvPicPr>
          <p:cNvPr id="8" name="Symbol zastępczy zawartości 3" descr="mól ziarniak.jpg">
            <a:extLst>
              <a:ext uri="{FF2B5EF4-FFF2-40B4-BE49-F238E27FC236}">
                <a16:creationId xmlns:a16="http://schemas.microsoft.com/office/drawing/2014/main" id="{4A5E84E7-EFAB-47EA-B580-EBC98E3339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8745" t="8203" r="11271" b="14695"/>
          <a:stretch/>
        </p:blipFill>
        <p:spPr>
          <a:xfrm>
            <a:off x="5156042" y="4853482"/>
            <a:ext cx="2388362" cy="200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87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9" y="541605"/>
            <a:ext cx="10800521" cy="1325563"/>
          </a:xfrm>
        </p:spPr>
        <p:txBody>
          <a:bodyPr/>
          <a:lstStyle/>
          <a:p>
            <a:pPr algn="ctr"/>
            <a:r>
              <a:rPr lang="pl-PL" b="1" dirty="0"/>
              <a:t>NAJPOPULARNIEJSZE SZKODNIKI MAGAZYNOWE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511867" y="1763978"/>
            <a:ext cx="109645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400" b="1" dirty="0"/>
              <a:t>Omacnica </a:t>
            </a:r>
            <a:r>
              <a:rPr lang="pl-PL" sz="2400" b="1" dirty="0" err="1"/>
              <a:t>spichrzanka</a:t>
            </a:r>
            <a:r>
              <a:rPr lang="pl-PL" sz="2400" b="1" dirty="0"/>
              <a:t> </a:t>
            </a:r>
            <a:r>
              <a:rPr lang="pl-PL" sz="2400" dirty="0"/>
              <a:t>(</a:t>
            </a:r>
            <a:r>
              <a:rPr lang="pl-PL" sz="2400" i="1" dirty="0" err="1"/>
              <a:t>Plodia</a:t>
            </a:r>
            <a:r>
              <a:rPr lang="pl-PL" sz="2400" i="1" dirty="0"/>
              <a:t> </a:t>
            </a:r>
            <a:r>
              <a:rPr lang="pl-PL" sz="2400" i="1" dirty="0" err="1"/>
              <a:t>interpunctella</a:t>
            </a:r>
            <a:r>
              <a:rPr lang="pl-PL" sz="2400" dirty="0"/>
              <a:t>)</a:t>
            </a:r>
          </a:p>
          <a:p>
            <a:pPr>
              <a:buNone/>
            </a:pPr>
            <a:r>
              <a:rPr lang="pl-PL" sz="2400" dirty="0"/>
              <a:t>to motyl, posiada skrzydła o rozpiętości 7-9 mm. Przednie skrzydła w 1/3 od podstawy są szare, a w pozostałych 2/3 rdzawe z szaroniebieskimi poprzecznymi paskami. Tylne skrzydła omacnicy </a:t>
            </a:r>
            <a:r>
              <a:rPr lang="pl-PL" sz="2400" dirty="0" err="1"/>
              <a:t>spichrzanki</a:t>
            </a:r>
            <a:r>
              <a:rPr lang="pl-PL" sz="2400" dirty="0"/>
              <a:t> mają barwę jasnoszarą. Gąsienice tego szkodnika mają długość około 12 mm, są białe, żółtawe lub zielonkawe, zależnie od pokarmu.</a:t>
            </a:r>
          </a:p>
          <a:p>
            <a:pPr>
              <a:buNone/>
            </a:pPr>
            <a:r>
              <a:rPr lang="pl-PL" sz="2400" dirty="0"/>
              <a:t>Szkodliwość: produkty otaczane są gęstym oprzędem, zanieczyszczone i zawilgocone.</a:t>
            </a:r>
          </a:p>
          <a:p>
            <a:pPr>
              <a:buNone/>
            </a:pPr>
            <a:endParaRPr lang="pl-PL" sz="2400" dirty="0"/>
          </a:p>
        </p:txBody>
      </p:sp>
      <p:pic>
        <p:nvPicPr>
          <p:cNvPr id="7" name="Symbol zastępczy zawartości 3" descr="motyle_omacnica_spichrzanka.jpg">
            <a:extLst>
              <a:ext uri="{FF2B5EF4-FFF2-40B4-BE49-F238E27FC236}">
                <a16:creationId xmlns:a16="http://schemas.microsoft.com/office/drawing/2014/main" id="{CCDC39E7-459C-4761-B9F6-F5860B29E6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4261" y="4049699"/>
            <a:ext cx="3009615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78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9" y="541605"/>
            <a:ext cx="10800521" cy="1325563"/>
          </a:xfrm>
        </p:spPr>
        <p:txBody>
          <a:bodyPr/>
          <a:lstStyle/>
          <a:p>
            <a:pPr algn="ctr"/>
            <a:r>
              <a:rPr lang="pl-PL" b="1" dirty="0"/>
              <a:t>ZAPOBIEGANIE I ZWALCZANIE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511867" y="1763978"/>
            <a:ext cx="10964515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200" dirty="0"/>
              <a:t>Zwalczanie szkodników, które żerują i rozmnażają się w magazynowanym zbożu jest trudne, dlatego warto od początku składowania ziarna pamiętać o czynnikach zapobiegających ich wystąpieniu.</a:t>
            </a:r>
          </a:p>
          <a:p>
            <a:pPr>
              <a:spcAft>
                <a:spcPts val="600"/>
              </a:spcAft>
              <a:buNone/>
            </a:pPr>
            <a:r>
              <a:rPr lang="pl-PL" sz="2200" dirty="0"/>
              <a:t>Czynności ograniczające rozwój szkodników w magazynie: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200" b="1" dirty="0"/>
              <a:t>podsuszanie ziarna, </a:t>
            </a:r>
            <a:endParaRPr lang="pl-PL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200" b="1" dirty="0"/>
              <a:t>utrzymywanie niskiej wilgotności w magazynie, </a:t>
            </a:r>
            <a:endParaRPr lang="pl-PL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200" b="1" dirty="0"/>
              <a:t>wietrzenie magazynów, </a:t>
            </a:r>
            <a:endParaRPr lang="pl-PL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200" b="1" dirty="0"/>
              <a:t>czyszczenie powierzchni magazynowych, </a:t>
            </a:r>
            <a:endParaRPr lang="pl-PL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200" b="1" dirty="0"/>
              <a:t>stała kontrola magazynów pod kątem pojawienia się szkodników, </a:t>
            </a:r>
            <a:endParaRPr lang="pl-PL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200" b="1" dirty="0"/>
              <a:t>kontrolowanie nowych partii materiału wprowadzanego do magazynu i opakowań,</a:t>
            </a:r>
            <a:endParaRPr lang="pl-PL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200" b="1" dirty="0"/>
              <a:t>szuflowanie ziarna - zapobiegające zagrzewaniu.</a:t>
            </a:r>
            <a:r>
              <a:rPr lang="pl-PL" sz="2200" dirty="0"/>
              <a:t> </a:t>
            </a:r>
          </a:p>
          <a:p>
            <a:pPr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4234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9" y="541605"/>
            <a:ext cx="10800521" cy="1325563"/>
          </a:xfrm>
        </p:spPr>
        <p:txBody>
          <a:bodyPr/>
          <a:lstStyle/>
          <a:p>
            <a:pPr algn="ctr"/>
            <a:r>
              <a:rPr lang="pl-PL" b="1" dirty="0"/>
              <a:t>ZAPOBIEGANIE I ZWALCZANIE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511867" y="1763978"/>
            <a:ext cx="109645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Powszechnie stosowaną metodą ochrony produktów magazynowanych przed szkodnikami magazynowymi zbóż jest stosowanie na powierzchnię pomieszczenia i ziarna odpowiednich insektycydów.</a:t>
            </a:r>
            <a:endParaRPr lang="pl-P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Zarówno w pustych jak i zapełnionych ziarnem pomieszczeniach wykonywać można </a:t>
            </a:r>
            <a:r>
              <a:rPr lang="pl-PL" sz="2400" b="1" dirty="0"/>
              <a:t>fumigację-gazowanie oraz opryskiwanie</a:t>
            </a:r>
            <a:r>
              <a:rPr lang="pl-PL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Lista środków chemicznych dopuszczonych do stosowania jest dostępna na stronie Ministerstwa Rolnictwa. </a:t>
            </a:r>
          </a:p>
          <a:p>
            <a:pPr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946041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9" y="541605"/>
            <a:ext cx="10800521" cy="1325563"/>
          </a:xfrm>
        </p:spPr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511867" y="1684466"/>
            <a:ext cx="10964515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Boczek J., Czajkowska B., </a:t>
            </a:r>
            <a:r>
              <a:rPr lang="pl-PL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Koteja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J., Łabanowski Sz. G., Nowacka W., Pomorski J.R., Skarzyński D., Wiktor A. 1996. Diagnostyka szkodników roślin i ich wrogów naturalnych. Wyd. SGGW, tom II, 9-327.</a:t>
            </a:r>
          </a:p>
          <a:p>
            <a:pPr>
              <a:spcAft>
                <a:spcPts val="600"/>
              </a:spcAft>
            </a:pP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Gołębiowska Z., </a:t>
            </a:r>
            <a:r>
              <a:rPr lang="pl-PL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Nawrot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1976. Szkodniki Magazynowe. </a:t>
            </a:r>
            <a:r>
              <a:rPr lang="pl-PL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PWRiL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9-245.</a:t>
            </a:r>
          </a:p>
          <a:p>
            <a:pPr>
              <a:spcAft>
                <a:spcPts val="600"/>
              </a:spcAft>
            </a:pP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Kozłowski M.W., Boczek J., </a:t>
            </a:r>
            <a:r>
              <a:rPr lang="pl-PL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Miczulski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B., Zawirska I., </a:t>
            </a:r>
            <a:r>
              <a:rPr lang="pl-PL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Achremowicz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J., Wiech K., Wnuk A., Korcz A., </a:t>
            </a:r>
            <a:r>
              <a:rPr lang="pl-PL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Burdajewicz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S., </a:t>
            </a:r>
            <a:r>
              <a:rPr lang="pl-PL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Romankow-Żmudkowska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Diagnostyka szkodników roślin i ich wrogów naturalnych. Wyd. SGGW, 9-327.</a:t>
            </a:r>
          </a:p>
          <a:p>
            <a:pPr>
              <a:spcAft>
                <a:spcPts val="600"/>
              </a:spcAft>
            </a:pP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https://www.cenyrolnicze.pl/wiadomosci/rynki-rolne/zboza/17318-zwalczanie-i-rozpoznawanie-szkodnikow-magazynowych-zboz</a:t>
            </a:r>
          </a:p>
          <a:p>
            <a:pPr>
              <a:spcAft>
                <a:spcPts val="600"/>
              </a:spcAft>
            </a:pP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https://www.farmer.pl/produkcja-roslinna/zwalczanie-szkodnikow-magazynowych,78847.html</a:t>
            </a:r>
          </a:p>
          <a:p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https:// www.en.wet.uwm.edu.pl/.../21/szkodniki_zbozowo_maczne.pdf</a:t>
            </a:r>
          </a:p>
          <a:p>
            <a:pPr>
              <a:buNone/>
            </a:pPr>
            <a:endParaRPr lang="pl-PL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" y="54998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9" y="647621"/>
            <a:ext cx="10800521" cy="1325563"/>
          </a:xfrm>
        </p:spPr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Zastrzeżenie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1148619-44D0-4AA1-8D10-ADA9139A873C}"/>
              </a:ext>
            </a:extLst>
          </p:cNvPr>
          <p:cNvSpPr/>
          <p:nvPr/>
        </p:nvSpPr>
        <p:spPr>
          <a:xfrm>
            <a:off x="1023257" y="2185864"/>
            <a:ext cx="10232572" cy="2611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Niniejsza prezentacja jest chroniona prawem autorskim. Kopiowanie </a:t>
            </a:r>
            <a:br>
              <a:rPr lang="pl-PL" sz="2800" dirty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i wykorzystywanie części lub całości informacji, zdjęć, grafik zawartych w prezentacji bez zgody autora jest zabronione.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6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78565" y="2072241"/>
            <a:ext cx="10737573" cy="426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400" dirty="0"/>
              <a:t>5) nadzór i kontrola </a:t>
            </a:r>
            <a:r>
              <a:rPr lang="pl-PL" sz="2400" dirty="0" err="1"/>
              <a:t>próbobiorców</a:t>
            </a:r>
            <a:r>
              <a:rPr lang="pl-PL" sz="2400" dirty="0"/>
              <a:t> urzędowych </a:t>
            </a:r>
            <a:br>
              <a:rPr lang="pl-PL" sz="2400" dirty="0"/>
            </a:br>
            <a:r>
              <a:rPr lang="pl-PL" sz="2400" dirty="0"/>
              <a:t>i akredytowanych</a:t>
            </a:r>
          </a:p>
          <a:p>
            <a:pPr>
              <a:buNone/>
            </a:pPr>
            <a:r>
              <a:rPr lang="pl-PL" sz="2400" dirty="0"/>
              <a:t>6) wypełnianie etykiet urzędowych do oznakowania partii materiału siewnego </a:t>
            </a:r>
            <a:br>
              <a:rPr lang="pl-PL" sz="2400" dirty="0"/>
            </a:br>
            <a:r>
              <a:rPr lang="pl-PL" sz="2400" dirty="0"/>
              <a:t>w obrocie oraz nadzór nad podmiotami posiadającymi upoważnienie do wypełniania etykiet</a:t>
            </a:r>
          </a:p>
          <a:p>
            <a:pPr>
              <a:buNone/>
            </a:pPr>
            <a:r>
              <a:rPr lang="pl-PL" sz="2400" dirty="0"/>
              <a:t>7) nadzór nad pobieraniem prób do oceny tożsamości </a:t>
            </a:r>
            <a:br>
              <a:rPr lang="pl-PL" sz="2400" dirty="0"/>
            </a:br>
            <a:r>
              <a:rPr lang="pl-PL" sz="2400" dirty="0"/>
              <a:t>i wysyłanie prób do COBORU.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39" y="854077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Zadania Pracowni Oceny Nasion </a:t>
            </a:r>
          </a:p>
        </p:txBody>
      </p:sp>
    </p:spTree>
    <p:extLst>
      <p:ext uri="{BB962C8B-B14F-4D97-AF65-F5344CB8AC3E}">
        <p14:creationId xmlns:p14="http://schemas.microsoft.com/office/powerpoint/2010/main" val="895387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78565" y="2072241"/>
            <a:ext cx="10737573" cy="3930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Pracownia Oceny Nasion wykonuje analizy zgodnie z Międzynarodowymi Przepisami Oceny Nasion ISTA oraz obowiązującymi rozporządzeniami oraz zarządzeniami </a:t>
            </a:r>
            <a:br>
              <a:rPr lang="pl-PL" sz="2400" dirty="0"/>
            </a:br>
            <a:r>
              <a:rPr lang="pl-PL" sz="2400" dirty="0"/>
              <a:t>i wytycznymi Głównego Inspektora Ochrony Roślin i Nasiennictwa. </a:t>
            </a:r>
          </a:p>
          <a:p>
            <a:endParaRPr lang="pl-PL" sz="2400" dirty="0"/>
          </a:p>
          <a:p>
            <a:r>
              <a:rPr lang="pl-PL" sz="2400" dirty="0"/>
              <a:t>Laboratorium Wojewódzkie WIORiN w Lublinie posiada akredytację PCA na badania zgodnie z zakresem akredytacji numer AB 1410.</a:t>
            </a:r>
          </a:p>
          <a:p>
            <a:endParaRPr lang="pl-PL" sz="2400" dirty="0"/>
          </a:p>
          <a:p>
            <a:pPr>
              <a:buNone/>
            </a:pPr>
            <a:r>
              <a:rPr lang="pl-PL" sz="2400" dirty="0"/>
              <a:t>	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39" y="854077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Zadania Pracowni Oceny Nasion </a:t>
            </a:r>
          </a:p>
        </p:txBody>
      </p:sp>
    </p:spTree>
    <p:extLst>
      <p:ext uri="{BB962C8B-B14F-4D97-AF65-F5344CB8AC3E}">
        <p14:creationId xmlns:p14="http://schemas.microsoft.com/office/powerpoint/2010/main" val="36704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78565" y="1952973"/>
            <a:ext cx="10737573" cy="517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400" dirty="0"/>
              <a:t>Wykonywane się następujące analizy:</a:t>
            </a:r>
          </a:p>
          <a:p>
            <a:pPr>
              <a:buNone/>
            </a:pPr>
            <a:endParaRPr lang="pl-PL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czystość nasion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zawartość innych nasion w sztukach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zdolność kiełkowania nasion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wilgotność nasion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żywotność nasion metodą </a:t>
            </a:r>
            <a:r>
              <a:rPr lang="pl-PL" sz="2400" dirty="0" err="1"/>
              <a:t>tetrazolinową</a:t>
            </a:r>
            <a:r>
              <a:rPr lang="pl-PL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masę tysiąca nasion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gorzkość nasion</a:t>
            </a:r>
          </a:p>
          <a:p>
            <a:endParaRPr lang="pl-PL" sz="2400" dirty="0"/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39" y="854077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Zadania Pracowni Oceny Nasion </a:t>
            </a:r>
          </a:p>
        </p:txBody>
      </p:sp>
    </p:spTree>
    <p:extLst>
      <p:ext uri="{BB962C8B-B14F-4D97-AF65-F5344CB8AC3E}">
        <p14:creationId xmlns:p14="http://schemas.microsoft.com/office/powerpoint/2010/main" val="123116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78565" y="2045737"/>
            <a:ext cx="107375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 Materiał siewny roślin zbożowych, roślin pastewnych, roślin oleistych i włóknistych, buraka, roślin warzywnych powinien być praktycznie wolny od szkodników magazynowych (Dz. U.  z dn. 14 czerwca 2019 r. poz. 517).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 Obecność </a:t>
            </a:r>
            <a:r>
              <a:rPr lang="pl-PL" sz="2400" b="1" dirty="0"/>
              <a:t>żywych</a:t>
            </a:r>
            <a:r>
              <a:rPr lang="pl-PL" sz="2400" dirty="0"/>
              <a:t> szkodników magazynowych w materiale siewnym powoduje jego dyskwalifikację,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 Materiał siewny roślin warzywnych powinien być wolny od żywych </a:t>
            </a:r>
            <a:r>
              <a:rPr lang="pl-PL" sz="2400" i="1" dirty="0" err="1"/>
              <a:t>Acarina</a:t>
            </a:r>
            <a:r>
              <a:rPr lang="pl-PL" sz="2400" dirty="0"/>
              <a:t> </a:t>
            </a:r>
            <a:r>
              <a:rPr lang="pl-PL" sz="2400" dirty="0" err="1"/>
              <a:t>spp</a:t>
            </a:r>
            <a:r>
              <a:rPr lang="pl-PL" sz="2400" dirty="0"/>
              <a:t>. (roztocze z rzędu pajęczaków);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39" y="854077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SZKODNIKI MAGAZYNOWE</a:t>
            </a:r>
          </a:p>
        </p:txBody>
      </p:sp>
    </p:spTree>
    <p:extLst>
      <p:ext uri="{BB962C8B-B14F-4D97-AF65-F5344CB8AC3E}">
        <p14:creationId xmlns:p14="http://schemas.microsoft.com/office/powerpoint/2010/main" val="369680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421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 Materiał siewny roślin strączkowych powinien być wolny, w szczególności od następujących żywych organizmów:</a:t>
            </a:r>
          </a:p>
          <a:p>
            <a:r>
              <a:rPr lang="pl-PL" sz="2400" dirty="0"/>
              <a:t>    - </a:t>
            </a:r>
            <a:r>
              <a:rPr lang="pl-PL" sz="2400" i="1" dirty="0" err="1"/>
              <a:t>Acanthoscelides</a:t>
            </a:r>
            <a:r>
              <a:rPr lang="pl-PL" sz="2400" i="1" dirty="0"/>
              <a:t> </a:t>
            </a:r>
            <a:r>
              <a:rPr lang="pl-PL" sz="2400" i="1" dirty="0" err="1"/>
              <a:t>obtectus</a:t>
            </a:r>
            <a:r>
              <a:rPr lang="pl-PL" sz="2400" i="1" dirty="0"/>
              <a:t> </a:t>
            </a:r>
            <a:r>
              <a:rPr lang="pl-PL" sz="2400" dirty="0"/>
              <a:t>Sag. (strąkowiec fasolowy),</a:t>
            </a:r>
          </a:p>
          <a:p>
            <a:r>
              <a:rPr lang="pl-PL" sz="2400" dirty="0"/>
              <a:t>    - </a:t>
            </a:r>
            <a:r>
              <a:rPr lang="pl-PL" sz="2400" i="1" dirty="0" err="1"/>
              <a:t>Bruchus</a:t>
            </a:r>
            <a:r>
              <a:rPr lang="pl-PL" sz="2400" i="1" dirty="0"/>
              <a:t> </a:t>
            </a:r>
            <a:r>
              <a:rPr lang="pl-PL" sz="2400" i="1" dirty="0" err="1"/>
              <a:t>affinis</a:t>
            </a:r>
            <a:r>
              <a:rPr lang="pl-PL" sz="2400" i="1" dirty="0"/>
              <a:t> </a:t>
            </a:r>
            <a:r>
              <a:rPr lang="pl-PL" sz="2400" dirty="0" err="1"/>
              <a:t>Froel</a:t>
            </a:r>
            <a:r>
              <a:rPr lang="pl-PL" sz="2400" dirty="0"/>
              <a:t>. ,</a:t>
            </a:r>
          </a:p>
          <a:p>
            <a:r>
              <a:rPr lang="pl-PL" sz="2400" dirty="0"/>
              <a:t>    - </a:t>
            </a:r>
            <a:r>
              <a:rPr lang="pl-PL" sz="2400" i="1" dirty="0" err="1"/>
              <a:t>Bruchus</a:t>
            </a:r>
            <a:r>
              <a:rPr lang="pl-PL" sz="2400" i="1" dirty="0"/>
              <a:t> </a:t>
            </a:r>
            <a:r>
              <a:rPr lang="pl-PL" sz="2400" i="1" dirty="0" err="1"/>
              <a:t>atomarius</a:t>
            </a:r>
            <a:r>
              <a:rPr lang="pl-PL" sz="2400" i="1" dirty="0"/>
              <a:t> </a:t>
            </a:r>
            <a:r>
              <a:rPr lang="pl-PL" sz="2400" dirty="0"/>
              <a:t>L.,</a:t>
            </a:r>
          </a:p>
          <a:p>
            <a:r>
              <a:rPr lang="pl-PL" sz="2400" dirty="0"/>
              <a:t>    - </a:t>
            </a:r>
            <a:r>
              <a:rPr lang="pl-PL" sz="2400" i="1" dirty="0" err="1"/>
              <a:t>Bruchus</a:t>
            </a:r>
            <a:r>
              <a:rPr lang="pl-PL" sz="2400" i="1" dirty="0"/>
              <a:t> </a:t>
            </a:r>
            <a:r>
              <a:rPr lang="pl-PL" sz="2400" i="1" dirty="0" err="1"/>
              <a:t>piosorum</a:t>
            </a:r>
            <a:r>
              <a:rPr lang="pl-PL" sz="2400" i="1" dirty="0"/>
              <a:t> </a:t>
            </a:r>
            <a:r>
              <a:rPr lang="pl-PL" sz="2400" dirty="0"/>
              <a:t>L. (strąkowiec grochowy),</a:t>
            </a:r>
          </a:p>
          <a:p>
            <a:r>
              <a:rPr lang="pl-PL" sz="2400" dirty="0"/>
              <a:t>    - </a:t>
            </a:r>
            <a:r>
              <a:rPr lang="pl-PL" sz="2400" i="1" dirty="0" err="1"/>
              <a:t>Bruchus</a:t>
            </a:r>
            <a:r>
              <a:rPr lang="pl-PL" sz="2400" i="1" dirty="0"/>
              <a:t> </a:t>
            </a:r>
            <a:r>
              <a:rPr lang="pl-PL" sz="2400" i="1" dirty="0" err="1"/>
              <a:t>rufimanus</a:t>
            </a:r>
            <a:r>
              <a:rPr lang="pl-PL" sz="2400" i="1" dirty="0"/>
              <a:t> Boh</a:t>
            </a:r>
            <a:r>
              <a:rPr lang="pl-PL" sz="2400" dirty="0"/>
              <a:t>. (strąkowiec bobowy),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39" y="854077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SZKODNIKI MAGAZYNOWE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6484581-DA1A-42CF-844E-C933900AD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44" y="3306897"/>
            <a:ext cx="3528391" cy="269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38809" y="2111997"/>
            <a:ext cx="10737573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39" y="801069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STRATY WYWOŁYWANE </a:t>
            </a:r>
            <a:br>
              <a:rPr lang="pl-PL" b="1" dirty="0"/>
            </a:br>
            <a:r>
              <a:rPr lang="pl-PL" b="1" dirty="0"/>
              <a:t>PRZEZ SZKODNIKI MAGAZYNOWE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064162-C3EB-439D-A415-317DB1A1F240}"/>
              </a:ext>
            </a:extLst>
          </p:cNvPr>
          <p:cNvSpPr/>
          <p:nvPr/>
        </p:nvSpPr>
        <p:spPr>
          <a:xfrm>
            <a:off x="659297" y="2293287"/>
            <a:ext cx="1101586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200" dirty="0"/>
              <a:t>Szkodniki magazynowe powodują straty w przechowywanych płodach rolnych: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 zanieczyszczają zboże wylinkami, wydzielinami i odchodami, zakażają bakteriami i grzybami, 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 powodują też zawilgocenie i zagrzewanie się produktów,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 niektóre gatunki bytują głównie na</a:t>
            </a:r>
            <a:r>
              <a:rPr lang="pl-PL" sz="2200" b="1" dirty="0"/>
              <a:t> </a:t>
            </a:r>
            <a:r>
              <a:rPr lang="pl-PL" sz="2200" dirty="0"/>
              <a:t>zarodkach ziarna zbóż, obniżając w ten sposób zdolność kiełkowania nasion, 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 ziarno uszkodzone przez szkodniki ma gorszą jakość, ponieważ zachodzą w nim procesy biochemiczne, dlatego w przypadku materiału siewnego szkody są o wiele większe niż wynikałoby to tylko z ubytku masy. 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 ocenia się, że straty w przechowywanych produktach rolniczych spowodowane obecnością szkodników wynoszą około 10% produkcji światowej. </a:t>
            </a:r>
          </a:p>
        </p:txBody>
      </p:sp>
    </p:spTree>
    <p:extLst>
      <p:ext uri="{BB962C8B-B14F-4D97-AF65-F5344CB8AC3E}">
        <p14:creationId xmlns:p14="http://schemas.microsoft.com/office/powerpoint/2010/main" val="9556020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2945</Words>
  <Application>Microsoft Office PowerPoint</Application>
  <PresentationFormat>Panoramiczny</PresentationFormat>
  <Paragraphs>170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Struktura Laboratorium Wojewódzkiego  WIORiN w Lublinie</vt:lpstr>
      <vt:lpstr>Zadania Pracowni Oceny Nasion </vt:lpstr>
      <vt:lpstr>Zadania Pracowni Oceny Nasion </vt:lpstr>
      <vt:lpstr>Zadania Pracowni Oceny Nasion </vt:lpstr>
      <vt:lpstr>Zadania Pracowni Oceny Nasion </vt:lpstr>
      <vt:lpstr>SZKODNIKI MAGAZYNOWE</vt:lpstr>
      <vt:lpstr>SZKODNIKI MAGAZYNOWE</vt:lpstr>
      <vt:lpstr>STRATY WYWOŁYWANE  PRZEZ SZKODNIKI MAGAZYNOWE </vt:lpstr>
      <vt:lpstr>NAJPOPULARNIEJSZE SZKODNIKI MAGAZYNOWE </vt:lpstr>
      <vt:lpstr>NAJPOPULARNIEJSZE SZKODNIKI MAGAZYNOWE </vt:lpstr>
      <vt:lpstr>NAJPOPULARNIEJSZE SZKODNIKI MAGAZYNOWE </vt:lpstr>
      <vt:lpstr>NAJPOPULARNIEJSZE SZKODNIKI MAGAZYNOWE </vt:lpstr>
      <vt:lpstr>NAJPOPULARNIEJSZE SZKODNIKI MAGAZYNOWE </vt:lpstr>
      <vt:lpstr>NAJPOPULARNIEJSZE SZKODNIKI MAGAZYNOWE </vt:lpstr>
      <vt:lpstr>NAJPOPULARNIEJSZE SZKODNIKI MAGAZYNOWE </vt:lpstr>
      <vt:lpstr>NAJPOPULARNIEJSZE SZKODNIKI MAGAZYNOWE </vt:lpstr>
      <vt:lpstr>NAJPOPULARNIEJSZE SZKODNIKI MAGAZYNOWE </vt:lpstr>
      <vt:lpstr>NAJPOPULARNIEJSZE SZKODNIKI MAGAZYNOWE </vt:lpstr>
      <vt:lpstr>NAJPOPULARNIEJSZE SZKODNIKI MAGAZYNOWE </vt:lpstr>
      <vt:lpstr>NAJPOPULARNIEJSZE SZKODNIKI MAGAZYNOWE </vt:lpstr>
      <vt:lpstr>NAJPOPULARNIEJSZE SZKODNIKI MAGAZYNOWE </vt:lpstr>
      <vt:lpstr>NAJPOPULARNIEJSZE SZKODNIKI MAGAZYNOWE </vt:lpstr>
      <vt:lpstr>NAJPOPULARNIEJSZE SZKODNIKI MAGAZYNOWE </vt:lpstr>
      <vt:lpstr>NAJPOPULARNIEJSZE SZKODNIKI MAGAZYNOWE </vt:lpstr>
      <vt:lpstr>NAJPOPULARNIEJSZE SZKODNIKI MAGAZYNOWE </vt:lpstr>
      <vt:lpstr>NAJPOPULARNIEJSZE SZKODNIKI MAGAZYNOWE </vt:lpstr>
      <vt:lpstr>NAJPOPULARNIEJSZE SZKODNIKI MAGAZYNOWE </vt:lpstr>
      <vt:lpstr>NAJPOPULARNIEJSZE SZKODNIKI MAGAZYNOWE </vt:lpstr>
      <vt:lpstr>NAJPOPULARNIEJSZE SZKODNIKI MAGAZYNOWE </vt:lpstr>
      <vt:lpstr>NAJPOPULARNIEJSZE SZKODNIKI MAGAZYNOWE </vt:lpstr>
      <vt:lpstr>ZAPOBIEGANIE I ZWALCZANIE</vt:lpstr>
      <vt:lpstr>ZAPOBIEGANIE I ZWALCZANIE</vt:lpstr>
      <vt:lpstr>Literatura</vt:lpstr>
      <vt:lpstr>Zastrzeżenie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Grażyna Denkiewicz</dc:creator>
  <cp:lastModifiedBy>msykut</cp:lastModifiedBy>
  <cp:revision>50</cp:revision>
  <cp:lastPrinted>2020-03-05T12:03:04Z</cp:lastPrinted>
  <dcterms:created xsi:type="dcterms:W3CDTF">2020-01-14T09:47:08Z</dcterms:created>
  <dcterms:modified xsi:type="dcterms:W3CDTF">2020-05-25T08:02:56Z</dcterms:modified>
</cp:coreProperties>
</file>